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5" r:id="rId5"/>
    <p:sldId id="262" r:id="rId6"/>
    <p:sldId id="260" r:id="rId7"/>
    <p:sldId id="261" r:id="rId8"/>
    <p:sldId id="263" r:id="rId9"/>
    <p:sldId id="264" r:id="rId10"/>
    <p:sldId id="266" r:id="rId11"/>
    <p:sldId id="271" r:id="rId12"/>
    <p:sldId id="270" r:id="rId13"/>
    <p:sldId id="269" r:id="rId14"/>
    <p:sldId id="268" r:id="rId15"/>
    <p:sldId id="267"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9D67-A0B2-7241-DADA-A100B2AD5C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25F935-03C3-38E8-2BE4-5B5068FE9A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E74968-8BE0-FA68-5A66-85BAFF32BEF3}"/>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AB9C07C1-9E36-09B3-9473-32AE0C576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422AD9-1D72-5298-FA81-1184B4951CF8}"/>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1160355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750B-B48D-90DA-3180-DF5A64C7B3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F27F43-5C21-BDFE-907C-28BB1E7446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51EF9A-53AA-5D75-2F44-6A70599783EF}"/>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07BBFE3C-2BEB-E7CC-3D48-E3C25966D6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73B5D-63F0-3F45-D0AD-AC16A95A161E}"/>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237974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BEE35-DD93-0DEE-BCEB-78548BAAFD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1FC18D-5476-606D-19DC-3A082BDA24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2E48F0-A1DC-9FFD-9408-151062CA5385}"/>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782D9491-161A-6601-6B74-48A32719DD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E1043E-1E01-B345-60ED-BFA5BE64F9D6}"/>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156272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F17A-750B-5905-66A9-B7CBDE6227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B9946E-70D9-7E75-FF3C-BE9FC890A0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3B88D-933D-A8DC-87A8-19C2256C2DFA}"/>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CFB25FD1-AC96-5211-488F-1C02292DD5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69C27-466B-87A6-35CE-2298D0D7E7D1}"/>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51676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B667-68C1-72BD-2763-D68B86FFE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CF1E5A-948D-A05E-3F24-70B5BD42C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07CC9-8641-74FC-5D8F-5528C48BDEB4}"/>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AB75DAEA-05FA-49F6-26E8-016756064E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3C325B-C6EC-8B6F-165A-DAD5662A4A7E}"/>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206491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7CF2-23E2-6959-7288-58EBC29DE0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3D87A-10FB-8D4C-4632-96B6C5FE4B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7115FD-BFA8-344D-8D89-17AB855160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C3D28B-C066-9D9D-CB1F-BDEDF4036687}"/>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6" name="Footer Placeholder 5">
            <a:extLst>
              <a:ext uri="{FF2B5EF4-FFF2-40B4-BE49-F238E27FC236}">
                <a16:creationId xmlns:a16="http://schemas.microsoft.com/office/drawing/2014/main" id="{5774CCFF-12B5-DD91-09D0-58AE86256F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6B52FD-DED4-FE52-75C2-BADA03BEFFAF}"/>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61743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C26BF-E032-EB4C-FE6B-2E37FC036C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C32CEC-3CA7-9481-63D5-B1AE77A0BD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35DA3-891D-0E5A-EB6E-59052BC94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906837-70E3-C23D-869F-BCE1EA9AF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15E115-7051-A6D6-4601-8EBF5422F4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73D217-241C-8EAF-D411-5212E3D206D0}"/>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8" name="Footer Placeholder 7">
            <a:extLst>
              <a:ext uri="{FF2B5EF4-FFF2-40B4-BE49-F238E27FC236}">
                <a16:creationId xmlns:a16="http://schemas.microsoft.com/office/drawing/2014/main" id="{3537D503-486D-C849-1208-9F0F40DECF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5396DC-B0C3-68E1-D8F3-5D869A4C0384}"/>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124037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B913-741D-D5BB-8C18-693ADB8626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568948-1748-78B1-F135-B7129E85F5E2}"/>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4" name="Footer Placeholder 3">
            <a:extLst>
              <a:ext uri="{FF2B5EF4-FFF2-40B4-BE49-F238E27FC236}">
                <a16:creationId xmlns:a16="http://schemas.microsoft.com/office/drawing/2014/main" id="{1AF0C1FB-E647-265C-EC18-34C13EDA3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EE0E4A-D17F-EB37-DC70-7C985B69CB73}"/>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279319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1ED7B-4149-453C-BD41-C939E9FAD6DA}"/>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3" name="Footer Placeholder 2">
            <a:extLst>
              <a:ext uri="{FF2B5EF4-FFF2-40B4-BE49-F238E27FC236}">
                <a16:creationId xmlns:a16="http://schemas.microsoft.com/office/drawing/2014/main" id="{0BBF17E6-096F-07DC-EBA0-C013F8C4EF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EB71D9-CFFE-5473-B616-6FCD80174C78}"/>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194872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8DC3-75F6-A5AF-5423-68130435A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5062BA-C616-15E9-3938-996018108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C85CE4-3BAA-91F6-E8E3-9A3EE8E85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41ED2-21A0-2ABA-81A5-F66811BFF39B}"/>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6" name="Footer Placeholder 5">
            <a:extLst>
              <a:ext uri="{FF2B5EF4-FFF2-40B4-BE49-F238E27FC236}">
                <a16:creationId xmlns:a16="http://schemas.microsoft.com/office/drawing/2014/main" id="{D11EFFBD-211F-CCD0-5927-D93D32719D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AF3134-B328-3683-1C16-DA32077A3C54}"/>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80586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6A33-DBD0-8FBC-FF48-5CB08EF9C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C55E1D-E96B-33F8-8E37-A2631FEE61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3A8C56-B18D-A30C-47C0-20BE03E4B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6CFD7-C21D-5D74-BB8E-06D9BD010063}"/>
              </a:ext>
            </a:extLst>
          </p:cNvPr>
          <p:cNvSpPr>
            <a:spLocks noGrp="1"/>
          </p:cNvSpPr>
          <p:nvPr>
            <p:ph type="dt" sz="half" idx="10"/>
          </p:nvPr>
        </p:nvSpPr>
        <p:spPr/>
        <p:txBody>
          <a:bodyPr/>
          <a:lstStyle/>
          <a:p>
            <a:fld id="{4DF22B43-81E7-4AA3-84BC-080B92355696}" type="datetimeFigureOut">
              <a:rPr lang="en-IN" smtClean="0"/>
              <a:t>15-05-2023</a:t>
            </a:fld>
            <a:endParaRPr lang="en-IN"/>
          </a:p>
        </p:txBody>
      </p:sp>
      <p:sp>
        <p:nvSpPr>
          <p:cNvPr id="6" name="Footer Placeholder 5">
            <a:extLst>
              <a:ext uri="{FF2B5EF4-FFF2-40B4-BE49-F238E27FC236}">
                <a16:creationId xmlns:a16="http://schemas.microsoft.com/office/drawing/2014/main" id="{C7FC54C6-A4E5-47BC-C98E-5AAB219B21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0EFBD1-FE83-6264-057F-BF3E5D3D1BA3}"/>
              </a:ext>
            </a:extLst>
          </p:cNvPr>
          <p:cNvSpPr>
            <a:spLocks noGrp="1"/>
          </p:cNvSpPr>
          <p:nvPr>
            <p:ph type="sldNum" sz="quarter" idx="12"/>
          </p:nvPr>
        </p:nvSpPr>
        <p:spPr/>
        <p:txBody>
          <a:bodyPr/>
          <a:lstStyle/>
          <a:p>
            <a:fld id="{D82AE76B-3715-4FC3-9354-2E5D89D6D15D}" type="slidenum">
              <a:rPr lang="en-IN" smtClean="0"/>
              <a:t>‹#›</a:t>
            </a:fld>
            <a:endParaRPr lang="en-IN"/>
          </a:p>
        </p:txBody>
      </p:sp>
    </p:spTree>
    <p:extLst>
      <p:ext uri="{BB962C8B-B14F-4D97-AF65-F5344CB8AC3E}">
        <p14:creationId xmlns:p14="http://schemas.microsoft.com/office/powerpoint/2010/main" val="333824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4704C3-52E1-BEED-E862-D2BC1BB8A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09A729-916C-31E3-6A79-85D7A51E34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A0F563-E848-984A-3F49-A25366482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22B43-81E7-4AA3-84BC-080B92355696}" type="datetimeFigureOut">
              <a:rPr lang="en-IN" smtClean="0"/>
              <a:t>15-05-2023</a:t>
            </a:fld>
            <a:endParaRPr lang="en-IN"/>
          </a:p>
        </p:txBody>
      </p:sp>
      <p:sp>
        <p:nvSpPr>
          <p:cNvPr id="5" name="Footer Placeholder 4">
            <a:extLst>
              <a:ext uri="{FF2B5EF4-FFF2-40B4-BE49-F238E27FC236}">
                <a16:creationId xmlns:a16="http://schemas.microsoft.com/office/drawing/2014/main" id="{E689D914-2656-58A0-2DD5-08226ED99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E0D47D-CC3B-B491-25F4-738D524D3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AE76B-3715-4FC3-9354-2E5D89D6D15D}" type="slidenum">
              <a:rPr lang="en-IN" smtClean="0"/>
              <a:t>‹#›</a:t>
            </a:fld>
            <a:endParaRPr lang="en-IN"/>
          </a:p>
        </p:txBody>
      </p:sp>
    </p:spTree>
    <p:extLst>
      <p:ext uri="{BB962C8B-B14F-4D97-AF65-F5344CB8AC3E}">
        <p14:creationId xmlns:p14="http://schemas.microsoft.com/office/powerpoint/2010/main" val="2411226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svgsilh.com/3f51b5/image/843137.html" TargetMode="External"/><Relationship Id="rId3" Type="http://schemas.openxmlformats.org/officeDocument/2006/relationships/image" Target="../media/image4.png"/><Relationship Id="rId7" Type="http://schemas.openxmlformats.org/officeDocument/2006/relationships/image" Target="../media/image7.svg"/><Relationship Id="rId12" Type="http://schemas.openxmlformats.org/officeDocument/2006/relationships/hyperlink" Target="https://www.pngall.com/task-png/download/68562" TargetMode="External"/><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hyperlink" Target="https://openclipart.org/detail/169839/map_pin" TargetMode="External"/><Relationship Id="rId10" Type="http://schemas.openxmlformats.org/officeDocument/2006/relationships/hyperlink" Target="https://openclipart.org/detail/199062/primary%20adept%20update" TargetMode="External"/><Relationship Id="rId4" Type="http://schemas.openxmlformats.org/officeDocument/2006/relationships/image" Target="../media/image5.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bin"/><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671D0-01DD-696A-BA6A-462E04C3F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24"/>
            <a:ext cx="12192000" cy="6795247"/>
          </a:xfrm>
          <a:prstGeom prst="rect">
            <a:avLst/>
          </a:prstGeom>
        </p:spPr>
      </p:pic>
      <p:sp>
        <p:nvSpPr>
          <p:cNvPr id="4" name="TextBox 3">
            <a:extLst>
              <a:ext uri="{FF2B5EF4-FFF2-40B4-BE49-F238E27FC236}">
                <a16:creationId xmlns:a16="http://schemas.microsoft.com/office/drawing/2014/main" id="{86AB3B73-3B8A-9ED7-4F18-7E2EA9D82B33}"/>
              </a:ext>
            </a:extLst>
          </p:cNvPr>
          <p:cNvSpPr txBox="1"/>
          <p:nvPr/>
        </p:nvSpPr>
        <p:spPr>
          <a:xfrm>
            <a:off x="564774" y="605697"/>
            <a:ext cx="5342965" cy="1200329"/>
          </a:xfrm>
          <a:prstGeom prst="rect">
            <a:avLst/>
          </a:prstGeom>
          <a:noFill/>
        </p:spPr>
        <p:txBody>
          <a:bodyPr wrap="square" rtlCol="0">
            <a:spAutoFit/>
          </a:bodyPr>
          <a:lstStyle/>
          <a:p>
            <a:r>
              <a:rPr lang="en-IN" sz="3600" dirty="0">
                <a:solidFill>
                  <a:schemeClr val="bg1"/>
                </a:solidFill>
                <a:latin typeface="Algerian" panose="04020705040A02060702" pitchFamily="82" charset="0"/>
              </a:rPr>
              <a:t>Employee Tracking mobile app</a:t>
            </a:r>
          </a:p>
        </p:txBody>
      </p:sp>
      <p:pic>
        <p:nvPicPr>
          <p:cNvPr id="8" name="Picture 7">
            <a:extLst>
              <a:ext uri="{FF2B5EF4-FFF2-40B4-BE49-F238E27FC236}">
                <a16:creationId xmlns:a16="http://schemas.microsoft.com/office/drawing/2014/main" id="{1A07901C-F02D-BDFB-3D55-4C0418A78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232" y="1205861"/>
            <a:ext cx="3877216" cy="3867690"/>
          </a:xfrm>
          <a:prstGeom prst="rect">
            <a:avLst/>
          </a:prstGeom>
        </p:spPr>
      </p:pic>
      <p:sp>
        <p:nvSpPr>
          <p:cNvPr id="10" name="TextBox 9">
            <a:extLst>
              <a:ext uri="{FF2B5EF4-FFF2-40B4-BE49-F238E27FC236}">
                <a16:creationId xmlns:a16="http://schemas.microsoft.com/office/drawing/2014/main" id="{12F958CD-5676-A446-1445-3044E0AA49AD}"/>
              </a:ext>
            </a:extLst>
          </p:cNvPr>
          <p:cNvSpPr txBox="1"/>
          <p:nvPr/>
        </p:nvSpPr>
        <p:spPr>
          <a:xfrm>
            <a:off x="349623" y="4975412"/>
            <a:ext cx="4482353" cy="923330"/>
          </a:xfrm>
          <a:prstGeom prst="rect">
            <a:avLst/>
          </a:prstGeom>
          <a:noFill/>
        </p:spPr>
        <p:txBody>
          <a:bodyPr wrap="square" rtlCol="0">
            <a:spAutoFit/>
          </a:bodyPr>
          <a:lstStyle/>
          <a:p>
            <a:r>
              <a:rPr lang="en-IN" dirty="0">
                <a:solidFill>
                  <a:schemeClr val="bg1"/>
                </a:solidFill>
              </a:rPr>
              <a:t>PRESENTING BY :</a:t>
            </a:r>
          </a:p>
          <a:p>
            <a:r>
              <a:rPr lang="en-IN" dirty="0">
                <a:solidFill>
                  <a:schemeClr val="bg1"/>
                </a:solidFill>
              </a:rPr>
              <a:t>RIYA GUPTA [2000970100085]</a:t>
            </a:r>
          </a:p>
          <a:p>
            <a:r>
              <a:rPr lang="en-IN" dirty="0">
                <a:solidFill>
                  <a:schemeClr val="bg1"/>
                </a:solidFill>
              </a:rPr>
              <a:t>SHASHANK SRIVASTAVA [2000970100100] </a:t>
            </a:r>
          </a:p>
        </p:txBody>
      </p:sp>
    </p:spTree>
    <p:extLst>
      <p:ext uri="{BB962C8B-B14F-4D97-AF65-F5344CB8AC3E}">
        <p14:creationId xmlns:p14="http://schemas.microsoft.com/office/powerpoint/2010/main" val="5402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3C01432-ADF6-EF69-BF5A-30BFBE8E97AD}"/>
              </a:ext>
            </a:extLst>
          </p:cNvPr>
          <p:cNvSpPr txBox="1"/>
          <p:nvPr/>
        </p:nvSpPr>
        <p:spPr>
          <a:xfrm>
            <a:off x="4599665" y="76443"/>
            <a:ext cx="6096000" cy="769441"/>
          </a:xfrm>
          <a:prstGeom prst="rect">
            <a:avLst/>
          </a:prstGeom>
          <a:noFill/>
        </p:spPr>
        <p:txBody>
          <a:bodyPr wrap="square">
            <a:spAutoFit/>
          </a:bodyPr>
          <a:lstStyle/>
          <a:p>
            <a:r>
              <a:rPr lang="en-US" sz="4400" dirty="0">
                <a:ln w="0"/>
                <a:solidFill>
                  <a:schemeClr val="bg1"/>
                </a:solidFill>
                <a:effectLst>
                  <a:outerShdw blurRad="38100" dist="19050" dir="2700000" algn="tl" rotWithShape="0">
                    <a:schemeClr val="dk1">
                      <a:alpha val="40000"/>
                    </a:schemeClr>
                  </a:outerShdw>
                </a:effectLst>
                <a:latin typeface="Algerian" panose="04020705040A02060702" pitchFamily="82" charset="0"/>
                <a:cs typeface="Times New Roman" panose="02020603050405020304" pitchFamily="18" charset="0"/>
              </a:rPr>
              <a:t>Data Model</a:t>
            </a:r>
            <a:endParaRPr lang="en-IN" sz="4400"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236E2908-F075-C7F0-1907-5D49327C6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607" y="1010598"/>
            <a:ext cx="1736785" cy="1302589"/>
          </a:xfrm>
          <a:prstGeom prst="rect">
            <a:avLst/>
          </a:prstGeom>
        </p:spPr>
      </p:pic>
      <p:cxnSp>
        <p:nvCxnSpPr>
          <p:cNvPr id="6" name="Straight Arrow Connector 5">
            <a:extLst>
              <a:ext uri="{FF2B5EF4-FFF2-40B4-BE49-F238E27FC236}">
                <a16:creationId xmlns:a16="http://schemas.microsoft.com/office/drawing/2014/main" id="{6B230B71-156E-E520-787C-6AE00B527792}"/>
              </a:ext>
            </a:extLst>
          </p:cNvPr>
          <p:cNvCxnSpPr>
            <a:cxnSpLocks/>
          </p:cNvCxnSpPr>
          <p:nvPr/>
        </p:nvCxnSpPr>
        <p:spPr>
          <a:xfrm flipH="1">
            <a:off x="6041368" y="2392915"/>
            <a:ext cx="1" cy="9743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A3ADF15F-4937-2555-C448-2A3A12B5C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152" y="3367230"/>
            <a:ext cx="1362972" cy="1189503"/>
          </a:xfrm>
          <a:prstGeom prst="rect">
            <a:avLst/>
          </a:prstGeom>
        </p:spPr>
      </p:pic>
      <p:pic>
        <p:nvPicPr>
          <p:cNvPr id="8" name="Picture 7">
            <a:extLst>
              <a:ext uri="{FF2B5EF4-FFF2-40B4-BE49-F238E27FC236}">
                <a16:creationId xmlns:a16="http://schemas.microsoft.com/office/drawing/2014/main" id="{6ECDEAB3-3A3A-58D5-A6BF-C5329136C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4098" y="5181015"/>
            <a:ext cx="1368097" cy="1462044"/>
          </a:xfrm>
          <a:prstGeom prst="rect">
            <a:avLst/>
          </a:prstGeom>
        </p:spPr>
      </p:pic>
      <p:pic>
        <p:nvPicPr>
          <p:cNvPr id="9" name="Picture 8">
            <a:extLst>
              <a:ext uri="{FF2B5EF4-FFF2-40B4-BE49-F238E27FC236}">
                <a16:creationId xmlns:a16="http://schemas.microsoft.com/office/drawing/2014/main" id="{B47115AE-446B-F18E-ED7C-1F11910332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9804" y="5181015"/>
            <a:ext cx="1368098" cy="1462044"/>
          </a:xfrm>
          <a:prstGeom prst="rect">
            <a:avLst/>
          </a:prstGeom>
        </p:spPr>
      </p:pic>
      <p:cxnSp>
        <p:nvCxnSpPr>
          <p:cNvPr id="10" name="Straight Arrow Connector 9">
            <a:extLst>
              <a:ext uri="{FF2B5EF4-FFF2-40B4-BE49-F238E27FC236}">
                <a16:creationId xmlns:a16="http://schemas.microsoft.com/office/drawing/2014/main" id="{695C74C2-D457-1A66-DC9D-8A178EF965BA}"/>
              </a:ext>
            </a:extLst>
          </p:cNvPr>
          <p:cNvCxnSpPr>
            <a:cxnSpLocks/>
            <a:stCxn id="7" idx="2"/>
            <a:endCxn id="8" idx="1"/>
          </p:cNvCxnSpPr>
          <p:nvPr/>
        </p:nvCxnSpPr>
        <p:spPr>
          <a:xfrm>
            <a:off x="6173638" y="4556733"/>
            <a:ext cx="1290460" cy="13553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49D94335-1B71-D101-BDEC-5AEB81A53230}"/>
              </a:ext>
            </a:extLst>
          </p:cNvPr>
          <p:cNvCxnSpPr>
            <a:cxnSpLocks/>
            <a:stCxn id="7" idx="2"/>
            <a:endCxn id="9" idx="3"/>
          </p:cNvCxnSpPr>
          <p:nvPr/>
        </p:nvCxnSpPr>
        <p:spPr>
          <a:xfrm flipH="1">
            <a:off x="4727902" y="4556733"/>
            <a:ext cx="1445736" cy="13553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6AFAA539-E763-A864-B65D-47EFE88E3ED0}"/>
              </a:ext>
            </a:extLst>
          </p:cNvPr>
          <p:cNvCxnSpPr>
            <a:cxnSpLocks/>
          </p:cNvCxnSpPr>
          <p:nvPr/>
        </p:nvCxnSpPr>
        <p:spPr>
          <a:xfrm flipV="1">
            <a:off x="6173638" y="2392916"/>
            <a:ext cx="1" cy="9743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TextBox 27">
            <a:extLst>
              <a:ext uri="{FF2B5EF4-FFF2-40B4-BE49-F238E27FC236}">
                <a16:creationId xmlns:a16="http://schemas.microsoft.com/office/drawing/2014/main" id="{01D75C6C-A11D-D7D7-D715-691D61AC8FBC}"/>
              </a:ext>
            </a:extLst>
          </p:cNvPr>
          <p:cNvSpPr txBox="1"/>
          <p:nvPr/>
        </p:nvSpPr>
        <p:spPr>
          <a:xfrm>
            <a:off x="1532967" y="3151535"/>
            <a:ext cx="9959783" cy="707886"/>
          </a:xfrm>
          <a:prstGeom prst="rect">
            <a:avLst/>
          </a:prstGeom>
          <a:noFill/>
        </p:spPr>
        <p:txBody>
          <a:bodyPr wrap="square">
            <a:spAutoFit/>
          </a:bodyPr>
          <a:lstStyle/>
          <a:p>
            <a:r>
              <a:rPr lang="en-US" sz="4000" dirty="0">
                <a:solidFill>
                  <a:schemeClr val="bg1"/>
                </a:solidFill>
                <a:latin typeface="Times New Roman" panose="02020603050405020304" pitchFamily="18" charset="0"/>
                <a:cs typeface="Times New Roman" panose="02020603050405020304" pitchFamily="18" charset="0"/>
              </a:rPr>
              <a:t>    DATA                                                  FLOW</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324E61D3-3C9A-4117-6625-225D06031BE3}"/>
              </a:ext>
            </a:extLst>
          </p:cNvPr>
          <p:cNvSpPr txBox="1"/>
          <p:nvPr/>
        </p:nvSpPr>
        <p:spPr>
          <a:xfrm>
            <a:off x="5450770" y="4075116"/>
            <a:ext cx="1999129" cy="646331"/>
          </a:xfrm>
          <a:prstGeom prst="rect">
            <a:avLst/>
          </a:prstGeom>
          <a:noFill/>
        </p:spPr>
        <p:txBody>
          <a:bodyPr wrap="square" rtlCol="0">
            <a:spAutoFit/>
          </a:bodyPr>
          <a:lstStyle/>
          <a:p>
            <a:r>
              <a:rPr lang="en-IN" sz="3600" dirty="0">
                <a:solidFill>
                  <a:schemeClr val="bg1"/>
                </a:solidFill>
              </a:rPr>
              <a:t>android</a:t>
            </a:r>
          </a:p>
        </p:txBody>
      </p:sp>
    </p:spTree>
    <p:extLst>
      <p:ext uri="{BB962C8B-B14F-4D97-AF65-F5344CB8AC3E}">
        <p14:creationId xmlns:p14="http://schemas.microsoft.com/office/powerpoint/2010/main" val="397363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9D09BC6-A78E-B594-2471-5B02A9B384B6}"/>
              </a:ext>
            </a:extLst>
          </p:cNvPr>
          <p:cNvSpPr txBox="1"/>
          <p:nvPr/>
        </p:nvSpPr>
        <p:spPr>
          <a:xfrm>
            <a:off x="2456329" y="133581"/>
            <a:ext cx="7691718" cy="646331"/>
          </a:xfrm>
          <a:prstGeom prst="rect">
            <a:avLst/>
          </a:prstGeom>
          <a:noFill/>
        </p:spPr>
        <p:txBody>
          <a:bodyPr wrap="square">
            <a:spAutoFit/>
          </a:bodyPr>
          <a:lstStyle/>
          <a:p>
            <a:pPr algn="ctr"/>
            <a:r>
              <a:rPr lang="en-US" sz="3600" dirty="0">
                <a:solidFill>
                  <a:schemeClr val="bg1"/>
                </a:solidFill>
              </a:rPr>
              <a:t>AT THE TIME OF LOGIN/REGISTRATION</a:t>
            </a:r>
            <a:endParaRPr lang="en-IN" sz="3600" dirty="0">
              <a:solidFill>
                <a:schemeClr val="bg1"/>
              </a:solidFill>
            </a:endParaRPr>
          </a:p>
        </p:txBody>
      </p:sp>
      <p:pic>
        <p:nvPicPr>
          <p:cNvPr id="5" name="Picture 4">
            <a:extLst>
              <a:ext uri="{FF2B5EF4-FFF2-40B4-BE49-F238E27FC236}">
                <a16:creationId xmlns:a16="http://schemas.microsoft.com/office/drawing/2014/main" id="{B87BA5C7-E7A0-2BC6-E69C-F5F29B7D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63" y="1768415"/>
            <a:ext cx="878952" cy="923862"/>
          </a:xfrm>
          <a:prstGeom prst="rect">
            <a:avLst/>
          </a:prstGeom>
        </p:spPr>
      </p:pic>
      <p:sp>
        <p:nvSpPr>
          <p:cNvPr id="6" name="TextBox 5">
            <a:extLst>
              <a:ext uri="{FF2B5EF4-FFF2-40B4-BE49-F238E27FC236}">
                <a16:creationId xmlns:a16="http://schemas.microsoft.com/office/drawing/2014/main" id="{28AA2FF1-D6EF-A194-16C9-AE0B4477ECFA}"/>
              </a:ext>
            </a:extLst>
          </p:cNvPr>
          <p:cNvSpPr txBox="1"/>
          <p:nvPr/>
        </p:nvSpPr>
        <p:spPr>
          <a:xfrm>
            <a:off x="2456329" y="1999512"/>
            <a:ext cx="2260452" cy="646331"/>
          </a:xfrm>
          <a:prstGeom prst="rect">
            <a:avLst/>
          </a:prstGeom>
          <a:noFill/>
        </p:spPr>
        <p:txBody>
          <a:bodyPr wrap="square" rtlCol="0">
            <a:spAutoFit/>
          </a:bodyPr>
          <a:lstStyle/>
          <a:p>
            <a:r>
              <a:rPr lang="en-US" dirty="0">
                <a:solidFill>
                  <a:schemeClr val="bg1"/>
                </a:solidFill>
              </a:rPr>
              <a:t>LOGIN/REGISTRATION DATA</a:t>
            </a:r>
            <a:endParaRPr lang="en-IN" dirty="0">
              <a:solidFill>
                <a:schemeClr val="bg1"/>
              </a:solidFill>
            </a:endParaRPr>
          </a:p>
        </p:txBody>
      </p:sp>
      <p:cxnSp>
        <p:nvCxnSpPr>
          <p:cNvPr id="7" name="Straight Arrow Connector 6">
            <a:extLst>
              <a:ext uri="{FF2B5EF4-FFF2-40B4-BE49-F238E27FC236}">
                <a16:creationId xmlns:a16="http://schemas.microsoft.com/office/drawing/2014/main" id="{4E486AD5-68E2-8207-5342-C24CC7AE7CC5}"/>
              </a:ext>
            </a:extLst>
          </p:cNvPr>
          <p:cNvCxnSpPr>
            <a:stCxn id="5" idx="3"/>
          </p:cNvCxnSpPr>
          <p:nvPr/>
        </p:nvCxnSpPr>
        <p:spPr>
          <a:xfrm>
            <a:off x="1632015" y="2230346"/>
            <a:ext cx="593553"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0F1E74EB-2160-F07A-6DA3-01D3ED05C6B5}"/>
              </a:ext>
            </a:extLst>
          </p:cNvPr>
          <p:cNvPicPr>
            <a:picLocks noChangeAspect="1"/>
          </p:cNvPicPr>
          <p:nvPr/>
        </p:nvPicPr>
        <p:blipFill>
          <a:blip r:embed="rId4"/>
          <a:stretch>
            <a:fillRect/>
          </a:stretch>
        </p:blipFill>
        <p:spPr>
          <a:xfrm>
            <a:off x="5340479" y="2279882"/>
            <a:ext cx="940150" cy="461665"/>
          </a:xfrm>
          <a:prstGeom prst="rect">
            <a:avLst/>
          </a:prstGeom>
        </p:spPr>
      </p:pic>
      <p:pic>
        <p:nvPicPr>
          <p:cNvPr id="9" name="Picture 8">
            <a:extLst>
              <a:ext uri="{FF2B5EF4-FFF2-40B4-BE49-F238E27FC236}">
                <a16:creationId xmlns:a16="http://schemas.microsoft.com/office/drawing/2014/main" id="{752C68D0-F2B2-CBF8-AEEB-BCD181582798}"/>
              </a:ext>
            </a:extLst>
          </p:cNvPr>
          <p:cNvPicPr>
            <a:picLocks noChangeAspect="1"/>
          </p:cNvPicPr>
          <p:nvPr/>
        </p:nvPicPr>
        <p:blipFill>
          <a:blip r:embed="rId5"/>
          <a:stretch>
            <a:fillRect/>
          </a:stretch>
        </p:blipFill>
        <p:spPr>
          <a:xfrm>
            <a:off x="5362038" y="1703728"/>
            <a:ext cx="940150" cy="463970"/>
          </a:xfrm>
          <a:prstGeom prst="rect">
            <a:avLst/>
          </a:prstGeom>
        </p:spPr>
      </p:pic>
      <p:cxnSp>
        <p:nvCxnSpPr>
          <p:cNvPr id="10" name="Straight Arrow Connector 9">
            <a:extLst>
              <a:ext uri="{FF2B5EF4-FFF2-40B4-BE49-F238E27FC236}">
                <a16:creationId xmlns:a16="http://schemas.microsoft.com/office/drawing/2014/main" id="{05C20A43-38AE-AB6C-CED1-DA7307F638A3}"/>
              </a:ext>
            </a:extLst>
          </p:cNvPr>
          <p:cNvCxnSpPr/>
          <p:nvPr/>
        </p:nvCxnSpPr>
        <p:spPr>
          <a:xfrm flipV="1">
            <a:off x="4716781" y="2230344"/>
            <a:ext cx="909144" cy="2"/>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47CA9FAA-1C5D-6C61-11E2-F9EBBAEA0A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970" y="1560779"/>
            <a:ext cx="824314" cy="1131498"/>
          </a:xfrm>
          <a:prstGeom prst="rect">
            <a:avLst/>
          </a:prstGeom>
        </p:spPr>
      </p:pic>
      <p:cxnSp>
        <p:nvCxnSpPr>
          <p:cNvPr id="12" name="Straight Connector 11">
            <a:extLst>
              <a:ext uri="{FF2B5EF4-FFF2-40B4-BE49-F238E27FC236}">
                <a16:creationId xmlns:a16="http://schemas.microsoft.com/office/drawing/2014/main" id="{80B3AC83-DD4C-C7E0-C874-9A5D93A60086}"/>
              </a:ext>
            </a:extLst>
          </p:cNvPr>
          <p:cNvCxnSpPr>
            <a:stCxn id="11" idx="1"/>
          </p:cNvCxnSpPr>
          <p:nvPr/>
        </p:nvCxnSpPr>
        <p:spPr>
          <a:xfrm flipH="1">
            <a:off x="6830944" y="2126528"/>
            <a:ext cx="91302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3" name="Picture 12">
            <a:extLst>
              <a:ext uri="{FF2B5EF4-FFF2-40B4-BE49-F238E27FC236}">
                <a16:creationId xmlns:a16="http://schemas.microsoft.com/office/drawing/2014/main" id="{90F31013-61ED-EE13-E705-2B011D9411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0169" y="1585805"/>
            <a:ext cx="1130060" cy="1130060"/>
          </a:xfrm>
          <a:prstGeom prst="rect">
            <a:avLst/>
          </a:prstGeom>
        </p:spPr>
      </p:pic>
      <p:cxnSp>
        <p:nvCxnSpPr>
          <p:cNvPr id="14" name="Straight Connector 13">
            <a:extLst>
              <a:ext uri="{FF2B5EF4-FFF2-40B4-BE49-F238E27FC236}">
                <a16:creationId xmlns:a16="http://schemas.microsoft.com/office/drawing/2014/main" id="{FF3D755C-0046-D009-0FF5-4B523ED2E09F}"/>
              </a:ext>
            </a:extLst>
          </p:cNvPr>
          <p:cNvCxnSpPr>
            <a:stCxn id="13" idx="1"/>
            <a:endCxn id="11" idx="3"/>
          </p:cNvCxnSpPr>
          <p:nvPr/>
        </p:nvCxnSpPr>
        <p:spPr>
          <a:xfrm flipH="1" flipV="1">
            <a:off x="8568284" y="2126528"/>
            <a:ext cx="1821885" cy="2430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DA8ECBB-79E4-D2EE-70D7-32D9F6FB590A}"/>
              </a:ext>
            </a:extLst>
          </p:cNvPr>
          <p:cNvSpPr txBox="1"/>
          <p:nvPr/>
        </p:nvSpPr>
        <p:spPr>
          <a:xfrm>
            <a:off x="3899796" y="3345055"/>
            <a:ext cx="386463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FIREBASE CONSOLE</a:t>
            </a:r>
            <a:endParaRPr lang="en-IN" dirty="0">
              <a:solidFill>
                <a:schemeClr val="bg1"/>
              </a:solidFill>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4A26A0BE-45B2-EDBA-3869-ABBFB9D0DBF9}"/>
              </a:ext>
            </a:extLst>
          </p:cNvPr>
          <p:cNvCxnSpPr>
            <a:stCxn id="8" idx="2"/>
          </p:cNvCxnSpPr>
          <p:nvPr/>
        </p:nvCxnSpPr>
        <p:spPr>
          <a:xfrm>
            <a:off x="5810554" y="2741547"/>
            <a:ext cx="0" cy="60619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0" name="Picture 19">
            <a:extLst>
              <a:ext uri="{FF2B5EF4-FFF2-40B4-BE49-F238E27FC236}">
                <a16:creationId xmlns:a16="http://schemas.microsoft.com/office/drawing/2014/main" id="{CD05FF0D-342F-E7A5-2DAE-DDF366E99D88}"/>
              </a:ext>
            </a:extLst>
          </p:cNvPr>
          <p:cNvPicPr>
            <a:picLocks noChangeAspect="1"/>
          </p:cNvPicPr>
          <p:nvPr/>
        </p:nvPicPr>
        <p:blipFill>
          <a:blip r:embed="rId8"/>
          <a:stretch>
            <a:fillRect/>
          </a:stretch>
        </p:blipFill>
        <p:spPr>
          <a:xfrm>
            <a:off x="3361231" y="3873189"/>
            <a:ext cx="5838795" cy="2835137"/>
          </a:xfrm>
          <a:prstGeom prst="rect">
            <a:avLst/>
          </a:prstGeom>
        </p:spPr>
      </p:pic>
    </p:spTree>
    <p:extLst>
      <p:ext uri="{BB962C8B-B14F-4D97-AF65-F5344CB8AC3E}">
        <p14:creationId xmlns:p14="http://schemas.microsoft.com/office/powerpoint/2010/main" val="59032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CA9B06E-5E6D-D242-E3EF-B80D4D0C4059}"/>
              </a:ext>
            </a:extLst>
          </p:cNvPr>
          <p:cNvSpPr txBox="1"/>
          <p:nvPr/>
        </p:nvSpPr>
        <p:spPr>
          <a:xfrm>
            <a:off x="3048000" y="138517"/>
            <a:ext cx="6096000" cy="830997"/>
          </a:xfrm>
          <a:prstGeom prst="rect">
            <a:avLst/>
          </a:prstGeom>
          <a:noFill/>
        </p:spPr>
        <p:txBody>
          <a:bodyPr wrap="square">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ONCE USER IS CREATED IT’S DATA IS STORED UNDER DATABASE </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4C1363-A9EA-F249-DD84-8E5FE9E471C5}"/>
              </a:ext>
            </a:extLst>
          </p:cNvPr>
          <p:cNvSpPr txBox="1"/>
          <p:nvPr/>
        </p:nvSpPr>
        <p:spPr>
          <a:xfrm>
            <a:off x="6813180" y="2238072"/>
            <a:ext cx="5199526" cy="2308324"/>
          </a:xfrm>
          <a:prstGeom prst="rect">
            <a:avLst/>
          </a:prstGeom>
          <a:noFill/>
        </p:spPr>
        <p:txBody>
          <a:bodyPr wrap="square">
            <a:spAutoFit/>
          </a:bodyPr>
          <a:lstStyle/>
          <a:p>
            <a:pPr algn="just"/>
            <a:r>
              <a:rPr lang="en-US" b="0" i="0" dirty="0" err="1">
                <a:solidFill>
                  <a:schemeClr val="bg1"/>
                </a:solidFill>
                <a:effectLst/>
                <a:latin typeface="Times New Roman" panose="02020603050405020304" pitchFamily="18" charset="0"/>
                <a:cs typeface="Times New Roman" panose="02020603050405020304" pitchFamily="18" charset="0"/>
              </a:rPr>
              <a:t>Firestore</a:t>
            </a:r>
            <a:r>
              <a:rPr lang="en-US" b="0" i="0" dirty="0">
                <a:solidFill>
                  <a:schemeClr val="bg1"/>
                </a:solidFill>
                <a:effectLst/>
                <a:latin typeface="Times New Roman" panose="02020603050405020304" pitchFamily="18" charset="0"/>
                <a:cs typeface="Times New Roman" panose="02020603050405020304" pitchFamily="18" charset="0"/>
              </a:rPr>
              <a:t> uses a NoSQL document-oriented database structure to store data. Data is stored as collections of documents, where each document contains a set of key-value pairs. The values can be of different data types such as strings, numbers, arrays, or even nested objects. Documents are then organized into collections, which are similar to tables in a relational database.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227CAAA-9736-2BBA-BB34-8B928D3B21D1}"/>
              </a:ext>
            </a:extLst>
          </p:cNvPr>
          <p:cNvPicPr>
            <a:picLocks noChangeAspect="1"/>
          </p:cNvPicPr>
          <p:nvPr/>
        </p:nvPicPr>
        <p:blipFill>
          <a:blip r:embed="rId3"/>
          <a:stretch>
            <a:fillRect/>
          </a:stretch>
        </p:blipFill>
        <p:spPr>
          <a:xfrm>
            <a:off x="179296" y="1608675"/>
            <a:ext cx="6454590" cy="4113528"/>
          </a:xfrm>
          <a:prstGeom prst="rect">
            <a:avLst/>
          </a:prstGeom>
        </p:spPr>
      </p:pic>
    </p:spTree>
    <p:extLst>
      <p:ext uri="{BB962C8B-B14F-4D97-AF65-F5344CB8AC3E}">
        <p14:creationId xmlns:p14="http://schemas.microsoft.com/office/powerpoint/2010/main" val="128949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2177E37-ACB2-BE0D-F29B-AF8FFD054015}"/>
              </a:ext>
            </a:extLst>
          </p:cNvPr>
          <p:cNvSpPr txBox="1"/>
          <p:nvPr/>
        </p:nvSpPr>
        <p:spPr>
          <a:xfrm>
            <a:off x="3648635" y="169440"/>
            <a:ext cx="6096000" cy="646331"/>
          </a:xfrm>
          <a:prstGeom prst="rect">
            <a:avLst/>
          </a:prstGeom>
          <a:noFill/>
        </p:spPr>
        <p:txBody>
          <a:bodyPr wrap="square">
            <a:spAutoFit/>
          </a:bodyPr>
          <a:lstStyle/>
          <a:p>
            <a:r>
              <a:rPr lang="en-US" sz="3600" dirty="0">
                <a:solidFill>
                  <a:schemeClr val="bg1"/>
                </a:solidFill>
                <a:latin typeface="Algerian" panose="04020705040A02060702" pitchFamily="82" charset="0"/>
                <a:cs typeface="Times New Roman" panose="02020603050405020304" pitchFamily="18" charset="0"/>
              </a:rPr>
              <a:t>FETCHING LOCATION</a:t>
            </a:r>
            <a:endParaRPr lang="en-IN" sz="3600" dirty="0">
              <a:solidFill>
                <a:schemeClr val="bg1"/>
              </a:solidFill>
              <a:latin typeface="Algerian" panose="04020705040A02060702" pitchFamily="82" charset="0"/>
              <a:cs typeface="Times New Roman" panose="02020603050405020304" pitchFamily="18" charset="0"/>
            </a:endParaRPr>
          </a:p>
        </p:txBody>
      </p:sp>
      <p:pic>
        <p:nvPicPr>
          <p:cNvPr id="5" name="Picture 4">
            <a:extLst>
              <a:ext uri="{FF2B5EF4-FFF2-40B4-BE49-F238E27FC236}">
                <a16:creationId xmlns:a16="http://schemas.microsoft.com/office/drawing/2014/main" id="{69697F26-04CC-7CFB-BDEC-43D34A75F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045" y="4889423"/>
            <a:ext cx="968851" cy="919882"/>
          </a:xfrm>
          <a:prstGeom prst="rect">
            <a:avLst/>
          </a:prstGeom>
        </p:spPr>
      </p:pic>
      <p:pic>
        <p:nvPicPr>
          <p:cNvPr id="6" name="Picture 5">
            <a:extLst>
              <a:ext uri="{FF2B5EF4-FFF2-40B4-BE49-F238E27FC236}">
                <a16:creationId xmlns:a16="http://schemas.microsoft.com/office/drawing/2014/main" id="{6CBC4256-FB6B-963A-821C-FBBB27C62BC4}"/>
              </a:ext>
            </a:extLst>
          </p:cNvPr>
          <p:cNvPicPr>
            <a:picLocks noChangeAspect="1"/>
          </p:cNvPicPr>
          <p:nvPr/>
        </p:nvPicPr>
        <p:blipFill>
          <a:blip r:embed="rId4"/>
          <a:stretch>
            <a:fillRect/>
          </a:stretch>
        </p:blipFill>
        <p:spPr>
          <a:xfrm>
            <a:off x="1129171" y="4758857"/>
            <a:ext cx="1164876" cy="919882"/>
          </a:xfrm>
          <a:prstGeom prst="rect">
            <a:avLst/>
          </a:prstGeom>
        </p:spPr>
      </p:pic>
      <p:pic>
        <p:nvPicPr>
          <p:cNvPr id="7" name="Picture 6">
            <a:extLst>
              <a:ext uri="{FF2B5EF4-FFF2-40B4-BE49-F238E27FC236}">
                <a16:creationId xmlns:a16="http://schemas.microsoft.com/office/drawing/2014/main" id="{3B87F00E-5EE7-C9F5-0229-65899FEE6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505" y="4757395"/>
            <a:ext cx="1164876" cy="919882"/>
          </a:xfrm>
          <a:prstGeom prst="rect">
            <a:avLst/>
          </a:prstGeom>
        </p:spPr>
      </p:pic>
      <p:cxnSp>
        <p:nvCxnSpPr>
          <p:cNvPr id="8" name="Straight Arrow Connector 7">
            <a:extLst>
              <a:ext uri="{FF2B5EF4-FFF2-40B4-BE49-F238E27FC236}">
                <a16:creationId xmlns:a16="http://schemas.microsoft.com/office/drawing/2014/main" id="{46E3A121-DA92-005C-5583-16C7D80153EF}"/>
              </a:ext>
            </a:extLst>
          </p:cNvPr>
          <p:cNvCxnSpPr>
            <a:cxnSpLocks/>
          </p:cNvCxnSpPr>
          <p:nvPr/>
        </p:nvCxnSpPr>
        <p:spPr>
          <a:xfrm flipV="1">
            <a:off x="5888962" y="2652981"/>
            <a:ext cx="0" cy="22883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5DA2B1B1-4832-9DE1-0F1E-05A1ABC7ECE5}"/>
              </a:ext>
            </a:extLst>
          </p:cNvPr>
          <p:cNvCxnSpPr>
            <a:cxnSpLocks/>
          </p:cNvCxnSpPr>
          <p:nvPr/>
        </p:nvCxnSpPr>
        <p:spPr>
          <a:xfrm>
            <a:off x="6234026" y="2652981"/>
            <a:ext cx="0" cy="22981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A7D14B63-F2AB-5094-0EF7-1D839E49710F}"/>
              </a:ext>
            </a:extLst>
          </p:cNvPr>
          <p:cNvCxnSpPr>
            <a:cxnSpLocks/>
            <a:stCxn id="6" idx="3"/>
          </p:cNvCxnSpPr>
          <p:nvPr/>
        </p:nvCxnSpPr>
        <p:spPr>
          <a:xfrm flipV="1">
            <a:off x="2294047" y="5217336"/>
            <a:ext cx="2909414" cy="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324264CB-7DEC-F7D9-9569-A49AAAF2B05F}"/>
              </a:ext>
            </a:extLst>
          </p:cNvPr>
          <p:cNvCxnSpPr>
            <a:cxnSpLocks/>
            <a:endCxn id="7" idx="1"/>
          </p:cNvCxnSpPr>
          <p:nvPr/>
        </p:nvCxnSpPr>
        <p:spPr>
          <a:xfrm>
            <a:off x="7091083" y="5217336"/>
            <a:ext cx="278442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2" name="Picture 11">
            <a:extLst>
              <a:ext uri="{FF2B5EF4-FFF2-40B4-BE49-F238E27FC236}">
                <a16:creationId xmlns:a16="http://schemas.microsoft.com/office/drawing/2014/main" id="{015368D3-7B92-792B-BC5E-F04D1F29F37F}"/>
              </a:ext>
            </a:extLst>
          </p:cNvPr>
          <p:cNvPicPr>
            <a:picLocks noChangeAspect="1"/>
          </p:cNvPicPr>
          <p:nvPr/>
        </p:nvPicPr>
        <p:blipFill rotWithShape="1">
          <a:blip r:embed="rId6"/>
          <a:srcRect l="3512" t="1287" r="623" b="1286"/>
          <a:stretch/>
        </p:blipFill>
        <p:spPr>
          <a:xfrm>
            <a:off x="3823312" y="3234409"/>
            <a:ext cx="968851" cy="170695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0F4781C-B4A5-1A82-E397-97E11D9FD29F}"/>
              </a:ext>
            </a:extLst>
          </p:cNvPr>
          <p:cNvPicPr>
            <a:picLocks noChangeAspect="1"/>
          </p:cNvPicPr>
          <p:nvPr/>
        </p:nvPicPr>
        <p:blipFill rotWithShape="1">
          <a:blip r:embed="rId7"/>
          <a:srcRect l="1811"/>
          <a:stretch/>
        </p:blipFill>
        <p:spPr>
          <a:xfrm>
            <a:off x="7530332" y="3182468"/>
            <a:ext cx="968852" cy="170695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8564A78-2B3F-A995-4051-96BA9A4F074A}"/>
              </a:ext>
            </a:extLst>
          </p:cNvPr>
          <p:cNvPicPr>
            <a:picLocks noChangeAspect="1"/>
          </p:cNvPicPr>
          <p:nvPr/>
        </p:nvPicPr>
        <p:blipFill>
          <a:blip r:embed="rId8"/>
          <a:stretch>
            <a:fillRect/>
          </a:stretch>
        </p:blipFill>
        <p:spPr>
          <a:xfrm>
            <a:off x="5229595" y="979448"/>
            <a:ext cx="1717750" cy="395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1D27AC18-E4CC-1A2D-5417-A4C9E38F9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1571" y="1526515"/>
            <a:ext cx="968857" cy="1126466"/>
          </a:xfrm>
          <a:prstGeom prst="rect">
            <a:avLst/>
          </a:prstGeom>
        </p:spPr>
      </p:pic>
      <p:sp>
        <p:nvSpPr>
          <p:cNvPr id="18" name="TextBox 17">
            <a:extLst>
              <a:ext uri="{FF2B5EF4-FFF2-40B4-BE49-F238E27FC236}">
                <a16:creationId xmlns:a16="http://schemas.microsoft.com/office/drawing/2014/main" id="{C9C73BFF-85F7-3F4A-2009-A2CD336B9ADD}"/>
              </a:ext>
            </a:extLst>
          </p:cNvPr>
          <p:cNvSpPr txBox="1"/>
          <p:nvPr/>
        </p:nvSpPr>
        <p:spPr>
          <a:xfrm>
            <a:off x="5315645" y="5379780"/>
            <a:ext cx="2529565" cy="584775"/>
          </a:xfrm>
          <a:prstGeom prst="rect">
            <a:avLst/>
          </a:prstGeom>
          <a:noFill/>
        </p:spPr>
        <p:txBody>
          <a:bodyPr wrap="square" rtlCol="0">
            <a:spAutoFit/>
          </a:bodyPr>
          <a:lstStyle/>
          <a:p>
            <a:r>
              <a:rPr lang="en-IN" sz="3200" dirty="0">
                <a:solidFill>
                  <a:schemeClr val="bg1"/>
                </a:solidFill>
              </a:rPr>
              <a:t>android</a:t>
            </a:r>
          </a:p>
        </p:txBody>
      </p:sp>
    </p:spTree>
    <p:extLst>
      <p:ext uri="{BB962C8B-B14F-4D97-AF65-F5344CB8AC3E}">
        <p14:creationId xmlns:p14="http://schemas.microsoft.com/office/powerpoint/2010/main" val="204742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227E0CE-9A60-BE8D-70CD-DE5E4269FA6D}"/>
              </a:ext>
            </a:extLst>
          </p:cNvPr>
          <p:cNvSpPr txBox="1"/>
          <p:nvPr/>
        </p:nvSpPr>
        <p:spPr>
          <a:xfrm>
            <a:off x="6687671" y="1613127"/>
            <a:ext cx="5239869" cy="4278094"/>
          </a:xfrm>
          <a:prstGeom prst="rect">
            <a:avLst/>
          </a:prstGeom>
          <a:noFill/>
        </p:spPr>
        <p:txBody>
          <a:bodyPr wrap="square">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Google provides a Location API that allows developers to retrieve a user's current location. This API can be used in combination with Firebase and Android Studio to store and retrieve location data in real-time.</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b="0" i="0" dirty="0">
                <a:solidFill>
                  <a:schemeClr val="bg1"/>
                </a:solidFill>
                <a:effectLst/>
                <a:latin typeface="Times New Roman" panose="02020603050405020304" pitchFamily="18" charset="0"/>
                <a:cs typeface="Times New Roman" panose="02020603050405020304" pitchFamily="18" charset="0"/>
              </a:rPr>
              <a:t>GPS: The API uses GPS to get the user's exact location. This is the most accurate method, but it requires the user to have a GPS-enabled device and be in an area with clear line-of-sight to GPS satellites.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The location is Updated at the interval of every 3 seconds. Hence it show the most recent location of the User.</a:t>
            </a:r>
            <a:endParaRPr lang="en-IN" dirty="0">
              <a:solidFill>
                <a:schemeClr val="bg1"/>
              </a:solidFill>
              <a:latin typeface="Times New Roman" panose="02020603050405020304" pitchFamily="18" charset="0"/>
              <a:cs typeface="Times New Roman" panose="02020603050405020304" pitchFamily="18" charset="0"/>
            </a:endParaRPr>
          </a:p>
          <a:p>
            <a:pPr algn="just"/>
            <a:endParaRPr lang="en-US" sz="2000" b="0" i="0" dirty="0">
              <a:solidFill>
                <a:schemeClr val="bg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4040A54-8FE9-F7E3-86BC-A6AC742B3291}"/>
              </a:ext>
            </a:extLst>
          </p:cNvPr>
          <p:cNvSpPr txBox="1"/>
          <p:nvPr/>
        </p:nvSpPr>
        <p:spPr>
          <a:xfrm>
            <a:off x="690282" y="277016"/>
            <a:ext cx="10847293" cy="646331"/>
          </a:xfrm>
          <a:prstGeom prst="rect">
            <a:avLst/>
          </a:prstGeom>
          <a:noFill/>
        </p:spPr>
        <p:txBody>
          <a:bodyPr wrap="square">
            <a:spAutoFit/>
          </a:bodyPr>
          <a:lstStyle/>
          <a:p>
            <a:r>
              <a:rPr lang="en-US" sz="3600" dirty="0">
                <a:solidFill>
                  <a:schemeClr val="bg1"/>
                </a:solidFill>
                <a:latin typeface="Times New Roman" panose="02020603050405020304" pitchFamily="18" charset="0"/>
                <a:cs typeface="Times New Roman" panose="02020603050405020304" pitchFamily="18" charset="0"/>
              </a:rPr>
              <a:t>DATABASE STORING THE LOCATION DATA</a:t>
            </a:r>
            <a:endParaRPr lang="en-IN" sz="36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EBD53AA-E4AF-4498-02AD-92AA1AFA7A07}"/>
              </a:ext>
            </a:extLst>
          </p:cNvPr>
          <p:cNvPicPr>
            <a:picLocks noChangeAspect="1"/>
          </p:cNvPicPr>
          <p:nvPr/>
        </p:nvPicPr>
        <p:blipFill>
          <a:blip r:embed="rId3"/>
          <a:stretch>
            <a:fillRect/>
          </a:stretch>
        </p:blipFill>
        <p:spPr>
          <a:xfrm>
            <a:off x="463035" y="1317812"/>
            <a:ext cx="6072235" cy="4573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82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3436A123-6321-E4E9-D0CD-5BCDE4F2B185}"/>
              </a:ext>
            </a:extLst>
          </p:cNvPr>
          <p:cNvPicPr>
            <a:picLocks noChangeAspect="1"/>
          </p:cNvPicPr>
          <p:nvPr/>
        </p:nvPicPr>
        <p:blipFill>
          <a:blip r:embed="rId3"/>
          <a:stretch>
            <a:fillRect/>
          </a:stretch>
        </p:blipFill>
        <p:spPr>
          <a:xfrm>
            <a:off x="778777" y="1388854"/>
            <a:ext cx="2344429" cy="3935293"/>
          </a:xfrm>
          <a:prstGeom prst="rect">
            <a:avLst/>
          </a:prstGeom>
        </p:spPr>
      </p:pic>
      <p:pic>
        <p:nvPicPr>
          <p:cNvPr id="4" name="Picture 3">
            <a:extLst>
              <a:ext uri="{FF2B5EF4-FFF2-40B4-BE49-F238E27FC236}">
                <a16:creationId xmlns:a16="http://schemas.microsoft.com/office/drawing/2014/main" id="{0A0DFEA4-896C-58DC-AD46-4DDE0C5FC4EB}"/>
              </a:ext>
            </a:extLst>
          </p:cNvPr>
          <p:cNvPicPr>
            <a:picLocks noChangeAspect="1"/>
          </p:cNvPicPr>
          <p:nvPr/>
        </p:nvPicPr>
        <p:blipFill rotWithShape="1">
          <a:blip r:embed="rId4"/>
          <a:srcRect r="24845"/>
          <a:stretch/>
        </p:blipFill>
        <p:spPr>
          <a:xfrm>
            <a:off x="6081900" y="1515193"/>
            <a:ext cx="5973792" cy="3772369"/>
          </a:xfrm>
          <a:prstGeom prst="rect">
            <a:avLst/>
          </a:prstGeom>
        </p:spPr>
      </p:pic>
      <p:cxnSp>
        <p:nvCxnSpPr>
          <p:cNvPr id="5" name="Straight Arrow Connector 4">
            <a:extLst>
              <a:ext uri="{FF2B5EF4-FFF2-40B4-BE49-F238E27FC236}">
                <a16:creationId xmlns:a16="http://schemas.microsoft.com/office/drawing/2014/main" id="{0CD58723-0B3A-B4F2-5AA5-7BEC89FF77B4}"/>
              </a:ext>
            </a:extLst>
          </p:cNvPr>
          <p:cNvCxnSpPr>
            <a:stCxn id="2" idx="3"/>
            <a:endCxn id="4" idx="1"/>
          </p:cNvCxnSpPr>
          <p:nvPr/>
        </p:nvCxnSpPr>
        <p:spPr>
          <a:xfrm>
            <a:off x="3123206" y="3356501"/>
            <a:ext cx="2958694" cy="448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7E267D48-8195-6AC6-3020-FFABD8740B9E}"/>
              </a:ext>
            </a:extLst>
          </p:cNvPr>
          <p:cNvSpPr txBox="1"/>
          <p:nvPr/>
        </p:nvSpPr>
        <p:spPr>
          <a:xfrm>
            <a:off x="1549742" y="5580176"/>
            <a:ext cx="9437298" cy="646331"/>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As a admin we can assign task to the employees, these tasks are stored on the data based under the title tasks. Which is then used to retrieve the tasks and show it on the employee panel.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059A77A-3B23-2479-FC0F-748BA1E3D196}"/>
              </a:ext>
            </a:extLst>
          </p:cNvPr>
          <p:cNvSpPr txBox="1"/>
          <p:nvPr/>
        </p:nvSpPr>
        <p:spPr>
          <a:xfrm>
            <a:off x="2721956" y="250613"/>
            <a:ext cx="6167718" cy="646331"/>
          </a:xfrm>
          <a:prstGeom prst="rect">
            <a:avLst/>
          </a:prstGeom>
          <a:noFill/>
        </p:spPr>
        <p:txBody>
          <a:bodyPr wrap="square">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ASSIGNING TASKS</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17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A48E8F1-BA91-9450-8A46-4FAF537CD17D}"/>
              </a:ext>
            </a:extLst>
          </p:cNvPr>
          <p:cNvSpPr txBox="1"/>
          <p:nvPr/>
        </p:nvSpPr>
        <p:spPr>
          <a:xfrm>
            <a:off x="3838755" y="269761"/>
            <a:ext cx="3761117" cy="646331"/>
          </a:xfrm>
          <a:prstGeom prst="rect">
            <a:avLst/>
          </a:prstGeom>
          <a:noFill/>
        </p:spPr>
        <p:txBody>
          <a:bodyPr wrap="square" rtlCol="0">
            <a:spAutoFit/>
          </a:bodyPr>
          <a:lstStyle/>
          <a:p>
            <a:pPr algn="ctr"/>
            <a:r>
              <a:rPr lang="en-US" sz="3600" dirty="0">
                <a:solidFill>
                  <a:schemeClr val="bg1"/>
                </a:solidFill>
                <a:latin typeface="Times New Roman" panose="02020603050405020304" pitchFamily="18" charset="0"/>
                <a:cs typeface="Times New Roman" panose="02020603050405020304" pitchFamily="18" charset="0"/>
              </a:rPr>
              <a:t>SECURITY</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C1C381F-FCE6-E68E-658D-E99CFC15E109}"/>
              </a:ext>
            </a:extLst>
          </p:cNvPr>
          <p:cNvSpPr txBox="1"/>
          <p:nvPr/>
        </p:nvSpPr>
        <p:spPr>
          <a:xfrm>
            <a:off x="5402293" y="1140594"/>
            <a:ext cx="6163572" cy="4801314"/>
          </a:xfrm>
          <a:prstGeom prst="rect">
            <a:avLst/>
          </a:prstGeom>
          <a:noFill/>
        </p:spPr>
        <p:txBody>
          <a:bodyPr wrap="square">
            <a:spAutoFit/>
          </a:bodyPr>
          <a:lstStyle/>
          <a:p>
            <a:pPr algn="just"/>
            <a:r>
              <a:rPr lang="en-US" b="0" i="0" dirty="0">
                <a:solidFill>
                  <a:schemeClr val="bg1"/>
                </a:solidFill>
                <a:effectLst/>
                <a:latin typeface="Times New Roman" panose="02020603050405020304" pitchFamily="18" charset="0"/>
                <a:cs typeface="Times New Roman" panose="02020603050405020304" pitchFamily="18" charset="0"/>
              </a:rPr>
              <a:t>One of the main security features in our app is the Firebase Authentication service, which allows you to easily authenticate users with a variety of different providers such as Google, Facebook, and email/password. This ensures that only authorized users can access your app's data and features.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It uses</a:t>
            </a:r>
            <a:r>
              <a:rPr lang="en-US" b="0" i="0" dirty="0">
                <a:solidFill>
                  <a:schemeClr val="bg1"/>
                </a:solidFill>
                <a:effectLst/>
                <a:latin typeface="Times New Roman" panose="02020603050405020304" pitchFamily="18" charset="0"/>
                <a:cs typeface="Times New Roman" panose="02020603050405020304" pitchFamily="18" charset="0"/>
              </a:rPr>
              <a:t> Transport Layer Security (TLS) to encrypt all data in transit between your app and Firebase servers. This helps prevent data interception and ensures the privacy and integrity of your data.</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b="0" i="0" dirty="0">
                <a:solidFill>
                  <a:schemeClr val="bg1"/>
                </a:solidFill>
                <a:effectLst/>
                <a:latin typeface="Times New Roman" panose="02020603050405020304" pitchFamily="18" charset="0"/>
                <a:cs typeface="Times New Roman" panose="02020603050405020304" pitchFamily="18" charset="0"/>
              </a:rPr>
              <a:t>App provides several monitoring and logging features that allow you to track and analyze access to app's resources, detect potential security issues, and quickly respond to any security incidents.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IN"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9EBF3D5-39AC-508A-C1E3-37A785456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5" y="1810088"/>
            <a:ext cx="3919023" cy="290832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698579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30DB8AC-3A52-9F54-87DB-9B3DA14A4EC5}"/>
              </a:ext>
            </a:extLst>
          </p:cNvPr>
          <p:cNvSpPr txBox="1"/>
          <p:nvPr/>
        </p:nvSpPr>
        <p:spPr>
          <a:xfrm>
            <a:off x="5589917" y="983411"/>
            <a:ext cx="4744528" cy="424731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Also at the app level users are differentiated on the basis of their roles.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 admin has superior access to the data inside the app.</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Only the users with admin roles can track the locations of other users.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If you are an employee, an access denied message would be prompt on the screen if you try to enter the admin panel.</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Hence no employee can get a third party access to everyone's location.</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E39BA1-6F74-69DC-6930-2F92891A0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481" y="983411"/>
            <a:ext cx="3068955" cy="4408098"/>
          </a:xfrm>
          <a:prstGeom prst="rect">
            <a:avLst/>
          </a:prstGeom>
        </p:spPr>
      </p:pic>
    </p:spTree>
    <p:extLst>
      <p:ext uri="{BB962C8B-B14F-4D97-AF65-F5344CB8AC3E}">
        <p14:creationId xmlns:p14="http://schemas.microsoft.com/office/powerpoint/2010/main" val="73126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9C36AF-B96D-EAAC-CBC9-ED420E8F5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33C8D0B-22DC-E570-779A-8B7A8B0C6EB6}"/>
              </a:ext>
            </a:extLst>
          </p:cNvPr>
          <p:cNvSpPr txBox="1"/>
          <p:nvPr/>
        </p:nvSpPr>
        <p:spPr>
          <a:xfrm>
            <a:off x="1804358" y="2875002"/>
            <a:ext cx="8583283" cy="1107996"/>
          </a:xfrm>
          <a:prstGeom prst="rect">
            <a:avLst/>
          </a:prstGeom>
          <a:noFill/>
        </p:spPr>
        <p:txBody>
          <a:bodyPr wrap="square" rtlCol="0">
            <a:spAutoFit/>
          </a:bodyPr>
          <a:lstStyle/>
          <a:p>
            <a:pPr algn="ctr"/>
            <a:r>
              <a:rPr lang="en-US" sz="6600" dirty="0">
                <a:solidFill>
                  <a:schemeClr val="bg1"/>
                </a:solidFill>
                <a:latin typeface="Algerian" panose="04020705040A02060702" pitchFamily="82" charset="0"/>
              </a:rPr>
              <a:t>THANK YOU</a:t>
            </a:r>
            <a:endParaRPr lang="en-IN" sz="6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8068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671D0-01DD-696A-BA6A-462E04C3F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29"/>
            <a:ext cx="12192000" cy="6795247"/>
          </a:xfrm>
          <a:prstGeom prst="rect">
            <a:avLst/>
          </a:prstGeom>
        </p:spPr>
      </p:pic>
      <p:sp>
        <p:nvSpPr>
          <p:cNvPr id="2" name="TextBox 1">
            <a:extLst>
              <a:ext uri="{FF2B5EF4-FFF2-40B4-BE49-F238E27FC236}">
                <a16:creationId xmlns:a16="http://schemas.microsoft.com/office/drawing/2014/main" id="{78CC3AD3-FA6F-10EA-ABA9-41D1D639C131}"/>
              </a:ext>
            </a:extLst>
          </p:cNvPr>
          <p:cNvSpPr txBox="1"/>
          <p:nvPr/>
        </p:nvSpPr>
        <p:spPr>
          <a:xfrm>
            <a:off x="3429000" y="202212"/>
            <a:ext cx="9906000" cy="3046988"/>
          </a:xfrm>
          <a:prstGeom prst="rect">
            <a:avLst/>
          </a:prstGeom>
          <a:noFill/>
        </p:spPr>
        <p:txBody>
          <a:bodyPr wrap="square" rtlCol="0">
            <a:spAutoFit/>
          </a:bodyPr>
          <a:lstStyle/>
          <a:p>
            <a:r>
              <a:rPr lang="en-IN" sz="4800" dirty="0">
                <a:solidFill>
                  <a:schemeClr val="bg1"/>
                </a:solidFill>
                <a:latin typeface="Algerian" panose="04020705040A02060702" pitchFamily="82" charset="0"/>
              </a:rPr>
              <a:t>E-TRACK</a:t>
            </a:r>
          </a:p>
          <a:p>
            <a:endParaRPr lang="en-IN" sz="4800" dirty="0">
              <a:solidFill>
                <a:schemeClr val="bg1"/>
              </a:solidFill>
              <a:latin typeface="Algerian" panose="04020705040A02060702" pitchFamily="82" charset="0"/>
            </a:endParaRPr>
          </a:p>
          <a:p>
            <a:endParaRPr lang="en-IN" sz="4800" dirty="0">
              <a:solidFill>
                <a:schemeClr val="bg1"/>
              </a:solidFill>
              <a:latin typeface="Algerian" panose="04020705040A02060702" pitchFamily="82" charset="0"/>
            </a:endParaRPr>
          </a:p>
          <a:p>
            <a:endParaRPr lang="en-IN" sz="4800"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0B1AADC7-88A4-0BF4-A5BB-D02E61B9F3EF}"/>
              </a:ext>
            </a:extLst>
          </p:cNvPr>
          <p:cNvSpPr txBox="1"/>
          <p:nvPr/>
        </p:nvSpPr>
        <p:spPr>
          <a:xfrm>
            <a:off x="215153" y="1864659"/>
            <a:ext cx="7440706" cy="3139321"/>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E-TRACK </a:t>
            </a:r>
            <a:r>
              <a:rPr lang="en-US" b="0" i="0" dirty="0">
                <a:solidFill>
                  <a:srgbClr val="D1D5DB"/>
                </a:solidFill>
                <a:effectLst/>
                <a:latin typeface="Söhne"/>
              </a:rPr>
              <a:t>is a software application that enables </a:t>
            </a:r>
            <a:r>
              <a:rPr lang="en-US" dirty="0">
                <a:solidFill>
                  <a:srgbClr val="D1D5DB"/>
                </a:solidFill>
                <a:latin typeface="Söhne"/>
              </a:rPr>
              <a:t>admin </a:t>
            </a:r>
            <a:r>
              <a:rPr lang="en-US" b="0" i="0" dirty="0">
                <a:solidFill>
                  <a:srgbClr val="D1D5DB"/>
                </a:solidFill>
                <a:effectLst/>
                <a:latin typeface="Söhne"/>
              </a:rPr>
              <a:t>to monitor the attendance, performance, and productivity of their employees.</a:t>
            </a:r>
          </a:p>
          <a:p>
            <a:endParaRPr lang="en-US" b="0" i="0" dirty="0">
              <a:solidFill>
                <a:srgbClr val="D1D5DB"/>
              </a:solidFill>
              <a:effectLst/>
              <a:latin typeface="Söhne"/>
            </a:endParaRPr>
          </a:p>
          <a:p>
            <a:pPr marL="285750" indent="-285750">
              <a:buFont typeface="Wingdings" panose="05000000000000000000" pitchFamily="2" charset="2"/>
              <a:buChar char="q"/>
            </a:pPr>
            <a:r>
              <a:rPr lang="en-US" b="0" i="0" dirty="0">
                <a:solidFill>
                  <a:srgbClr val="D1D5DB"/>
                </a:solidFill>
                <a:effectLst/>
                <a:latin typeface="Söhne"/>
              </a:rPr>
              <a:t>The app provides real-time tracking of employee activities, such as clocking in and out in an organization . </a:t>
            </a:r>
          </a:p>
          <a:p>
            <a:endParaRPr lang="en-US" b="0" i="0" dirty="0">
              <a:solidFill>
                <a:srgbClr val="D1D5DB"/>
              </a:solidFill>
              <a:effectLst/>
              <a:latin typeface="Söhne"/>
            </a:endParaRPr>
          </a:p>
          <a:p>
            <a:pPr marL="285750" indent="-285750">
              <a:buFont typeface="Wingdings" panose="05000000000000000000" pitchFamily="2" charset="2"/>
              <a:buChar char="q"/>
            </a:pPr>
            <a:r>
              <a:rPr lang="en-US" b="0" i="0" dirty="0">
                <a:solidFill>
                  <a:srgbClr val="D1D5DB"/>
                </a:solidFill>
                <a:effectLst/>
                <a:latin typeface="Söhne"/>
              </a:rPr>
              <a:t>Overall, </a:t>
            </a:r>
            <a:r>
              <a:rPr lang="en-IN" dirty="0">
                <a:solidFill>
                  <a:schemeClr val="bg1"/>
                </a:solidFill>
              </a:rPr>
              <a:t>E-TRACK </a:t>
            </a:r>
            <a:r>
              <a:rPr lang="en-US" b="0" i="0" dirty="0">
                <a:solidFill>
                  <a:srgbClr val="D1D5DB"/>
                </a:solidFill>
                <a:effectLst/>
                <a:latin typeface="Söhne"/>
              </a:rPr>
              <a:t>helps employers to optimize their workforce management, enhance productivity, and improve employee engagement.</a:t>
            </a:r>
          </a:p>
          <a:p>
            <a:pPr marL="285750" indent="-285750">
              <a:buFont typeface="Wingdings" panose="05000000000000000000" pitchFamily="2" charset="2"/>
              <a:buChar char="q"/>
            </a:pPr>
            <a:endParaRPr lang="en-US" dirty="0">
              <a:solidFill>
                <a:srgbClr val="D1D5DB"/>
              </a:solidFill>
              <a:latin typeface="Söhne"/>
            </a:endParaRPr>
          </a:p>
          <a:p>
            <a:pPr marL="285750" indent="-285750">
              <a:buFont typeface="Wingdings" panose="05000000000000000000" pitchFamily="2" charset="2"/>
              <a:buChar char="q"/>
            </a:pPr>
            <a:r>
              <a:rPr lang="en-US" b="0" i="0" dirty="0">
                <a:solidFill>
                  <a:srgbClr val="D1D5DB"/>
                </a:solidFill>
                <a:effectLst/>
                <a:latin typeface="Söhne"/>
              </a:rPr>
              <a:t>The app provides real-time tracking of employee activities, such as clocking in and out, task assignments, and progress updates</a:t>
            </a:r>
            <a:endParaRPr lang="en-IN" dirty="0">
              <a:solidFill>
                <a:schemeClr val="bg1"/>
              </a:solidFill>
            </a:endParaRPr>
          </a:p>
        </p:txBody>
      </p:sp>
      <p:pic>
        <p:nvPicPr>
          <p:cNvPr id="4" name="Picture 3">
            <a:extLst>
              <a:ext uri="{FF2B5EF4-FFF2-40B4-BE49-F238E27FC236}">
                <a16:creationId xmlns:a16="http://schemas.microsoft.com/office/drawing/2014/main" id="{1D7F0DEF-8892-B5D9-1A39-420E7D7B1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12" y="-17929"/>
            <a:ext cx="3882499" cy="28812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078421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7671D0-01DD-696A-BA6A-462E04C3F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88"/>
            <a:ext cx="12192000" cy="6795247"/>
          </a:xfrm>
          <a:prstGeom prst="rect">
            <a:avLst/>
          </a:prstGeom>
        </p:spPr>
      </p:pic>
      <p:pic>
        <p:nvPicPr>
          <p:cNvPr id="4" name="Picture 3">
            <a:extLst>
              <a:ext uri="{FF2B5EF4-FFF2-40B4-BE49-F238E27FC236}">
                <a16:creationId xmlns:a16="http://schemas.microsoft.com/office/drawing/2014/main" id="{683922B6-2878-BB82-1B1E-F7A5E8D2D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63" y="893366"/>
            <a:ext cx="2875783" cy="5526741"/>
          </a:xfrm>
          <a:prstGeom prst="rect">
            <a:avLst/>
          </a:prstGeom>
        </p:spPr>
      </p:pic>
      <p:sp>
        <p:nvSpPr>
          <p:cNvPr id="5" name="TextBox 4">
            <a:extLst>
              <a:ext uri="{FF2B5EF4-FFF2-40B4-BE49-F238E27FC236}">
                <a16:creationId xmlns:a16="http://schemas.microsoft.com/office/drawing/2014/main" id="{0743B80A-C8D2-C763-67DA-B48D37252FFC}"/>
              </a:ext>
            </a:extLst>
          </p:cNvPr>
          <p:cNvSpPr txBox="1"/>
          <p:nvPr/>
        </p:nvSpPr>
        <p:spPr>
          <a:xfrm>
            <a:off x="4482353" y="48793"/>
            <a:ext cx="4034118" cy="523220"/>
          </a:xfrm>
          <a:prstGeom prst="rect">
            <a:avLst/>
          </a:prstGeom>
          <a:noFill/>
        </p:spPr>
        <p:txBody>
          <a:bodyPr wrap="square" rtlCol="0">
            <a:spAutoFit/>
          </a:bodyPr>
          <a:lstStyle/>
          <a:p>
            <a:r>
              <a:rPr lang="en-IN" sz="2800" dirty="0">
                <a:solidFill>
                  <a:schemeClr val="bg1"/>
                </a:solidFill>
                <a:latin typeface="Algerian" panose="04020705040A02060702" pitchFamily="82" charset="0"/>
              </a:rPr>
              <a:t>E-TRACK Features</a:t>
            </a:r>
          </a:p>
        </p:txBody>
      </p:sp>
      <p:sp>
        <p:nvSpPr>
          <p:cNvPr id="6" name="TextBox 5">
            <a:extLst>
              <a:ext uri="{FF2B5EF4-FFF2-40B4-BE49-F238E27FC236}">
                <a16:creationId xmlns:a16="http://schemas.microsoft.com/office/drawing/2014/main" id="{825A99C0-9AA1-3F63-A41D-BCAF76BEE73F}"/>
              </a:ext>
            </a:extLst>
          </p:cNvPr>
          <p:cNvSpPr txBox="1"/>
          <p:nvPr/>
        </p:nvSpPr>
        <p:spPr>
          <a:xfrm>
            <a:off x="950258" y="1223683"/>
            <a:ext cx="3469341" cy="1292662"/>
          </a:xfrm>
          <a:prstGeom prst="rect">
            <a:avLst/>
          </a:prstGeom>
          <a:noFill/>
        </p:spPr>
        <p:txBody>
          <a:bodyPr wrap="square" rtlCol="0">
            <a:spAutoFit/>
          </a:bodyPr>
          <a:lstStyle/>
          <a:p>
            <a:r>
              <a:rPr lang="en-IN" sz="1600" dirty="0">
                <a:solidFill>
                  <a:srgbClr val="C00000"/>
                </a:solidFill>
                <a:latin typeface="Arial Black" panose="020B0A04020102020204" pitchFamily="34" charset="0"/>
              </a:rPr>
              <a:t>GPS features</a:t>
            </a:r>
          </a:p>
          <a:p>
            <a:r>
              <a:rPr lang="en-IN" sz="1400" dirty="0">
                <a:solidFill>
                  <a:schemeClr val="bg1"/>
                </a:solidFill>
              </a:rPr>
              <a:t>Track employees on real time</a:t>
            </a:r>
          </a:p>
          <a:p>
            <a:r>
              <a:rPr lang="en-IN" sz="1400" dirty="0">
                <a:solidFill>
                  <a:schemeClr val="bg1"/>
                </a:solidFill>
              </a:rPr>
              <a:t>Basis &amp; know their live movements on Google map </a:t>
            </a:r>
          </a:p>
          <a:p>
            <a:endParaRPr lang="en-IN" dirty="0">
              <a:solidFill>
                <a:srgbClr val="C00000"/>
              </a:solidFill>
            </a:endParaRPr>
          </a:p>
        </p:txBody>
      </p:sp>
      <p:pic>
        <p:nvPicPr>
          <p:cNvPr id="11" name="Picture 10">
            <a:extLst>
              <a:ext uri="{FF2B5EF4-FFF2-40B4-BE49-F238E27FC236}">
                <a16:creationId xmlns:a16="http://schemas.microsoft.com/office/drawing/2014/main" id="{DDA98A2A-E4BB-546B-9B82-67AFD137216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66500" y="1519517"/>
            <a:ext cx="448236" cy="479612"/>
          </a:xfrm>
          <a:prstGeom prst="rect">
            <a:avLst/>
          </a:prstGeom>
        </p:spPr>
      </p:pic>
      <p:sp>
        <p:nvSpPr>
          <p:cNvPr id="12" name="TextBox 11">
            <a:extLst>
              <a:ext uri="{FF2B5EF4-FFF2-40B4-BE49-F238E27FC236}">
                <a16:creationId xmlns:a16="http://schemas.microsoft.com/office/drawing/2014/main" id="{21983B12-BDF2-584A-C59E-0F1C1EEEA311}"/>
              </a:ext>
            </a:extLst>
          </p:cNvPr>
          <p:cNvSpPr txBox="1"/>
          <p:nvPr/>
        </p:nvSpPr>
        <p:spPr>
          <a:xfrm>
            <a:off x="891163" y="2778152"/>
            <a:ext cx="2875783" cy="1015663"/>
          </a:xfrm>
          <a:prstGeom prst="rect">
            <a:avLst/>
          </a:prstGeom>
          <a:noFill/>
        </p:spPr>
        <p:txBody>
          <a:bodyPr wrap="square" rtlCol="0">
            <a:spAutoFit/>
          </a:bodyPr>
          <a:lstStyle/>
          <a:p>
            <a:r>
              <a:rPr lang="en-IN" dirty="0">
                <a:solidFill>
                  <a:srgbClr val="C00000"/>
                </a:solidFill>
                <a:latin typeface="Arial Black" panose="020B0A04020102020204" pitchFamily="34" charset="0"/>
              </a:rPr>
              <a:t>100% assurance</a:t>
            </a:r>
          </a:p>
          <a:p>
            <a:r>
              <a:rPr lang="en-IN" sz="1400" dirty="0">
                <a:solidFill>
                  <a:schemeClr val="bg1"/>
                </a:solidFill>
              </a:rPr>
              <a:t>Get assured about your employee’s status by ensuring they are safe and productive .</a:t>
            </a:r>
          </a:p>
        </p:txBody>
      </p:sp>
      <p:pic>
        <p:nvPicPr>
          <p:cNvPr id="14" name="Graphic 13">
            <a:extLst>
              <a:ext uri="{FF2B5EF4-FFF2-40B4-BE49-F238E27FC236}">
                <a16:creationId xmlns:a16="http://schemas.microsoft.com/office/drawing/2014/main" id="{48165721-867D-66A7-1F03-B110772AF4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3887142" y="2778152"/>
            <a:ext cx="403412" cy="430834"/>
          </a:xfrm>
          <a:prstGeom prst="rect">
            <a:avLst/>
          </a:prstGeom>
        </p:spPr>
      </p:pic>
      <p:sp>
        <p:nvSpPr>
          <p:cNvPr id="15" name="TextBox 14">
            <a:extLst>
              <a:ext uri="{FF2B5EF4-FFF2-40B4-BE49-F238E27FC236}">
                <a16:creationId xmlns:a16="http://schemas.microsoft.com/office/drawing/2014/main" id="{21213553-AF46-93EE-47B6-7A6AFC4469AE}"/>
              </a:ext>
            </a:extLst>
          </p:cNvPr>
          <p:cNvSpPr txBox="1"/>
          <p:nvPr/>
        </p:nvSpPr>
        <p:spPr>
          <a:xfrm>
            <a:off x="9081245" y="1223683"/>
            <a:ext cx="3128683" cy="1015663"/>
          </a:xfrm>
          <a:prstGeom prst="rect">
            <a:avLst/>
          </a:prstGeom>
          <a:noFill/>
        </p:spPr>
        <p:txBody>
          <a:bodyPr wrap="square" rtlCol="0">
            <a:spAutoFit/>
          </a:bodyPr>
          <a:lstStyle/>
          <a:p>
            <a:r>
              <a:rPr lang="en-IN" dirty="0">
                <a:solidFill>
                  <a:srgbClr val="C00000"/>
                </a:solidFill>
                <a:latin typeface="Arial Black" panose="020B0A04020102020204" pitchFamily="34" charset="0"/>
              </a:rPr>
              <a:t>Update location </a:t>
            </a:r>
            <a:endParaRPr lang="en-IN" dirty="0">
              <a:solidFill>
                <a:schemeClr val="bg1"/>
              </a:solidFill>
              <a:latin typeface="Arial Black" panose="020B0A04020102020204" pitchFamily="34" charset="0"/>
            </a:endParaRPr>
          </a:p>
          <a:p>
            <a:r>
              <a:rPr lang="en-IN" sz="1400" dirty="0">
                <a:solidFill>
                  <a:schemeClr val="bg1"/>
                </a:solidFill>
              </a:rPr>
              <a:t>E-TRACK update the location of employee in every 5 sec for 100%accuracy.</a:t>
            </a:r>
          </a:p>
        </p:txBody>
      </p:sp>
      <p:pic>
        <p:nvPicPr>
          <p:cNvPr id="17" name="Picture 16">
            <a:extLst>
              <a:ext uri="{FF2B5EF4-FFF2-40B4-BE49-F238E27FC236}">
                <a16:creationId xmlns:a16="http://schemas.microsoft.com/office/drawing/2014/main" id="{4F921955-7A23-D344-896A-336647B9254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186663" y="1607948"/>
            <a:ext cx="561886" cy="482879"/>
          </a:xfrm>
          <a:prstGeom prst="rect">
            <a:avLst/>
          </a:prstGeom>
        </p:spPr>
      </p:pic>
      <p:sp>
        <p:nvSpPr>
          <p:cNvPr id="18" name="TextBox 17">
            <a:extLst>
              <a:ext uri="{FF2B5EF4-FFF2-40B4-BE49-F238E27FC236}">
                <a16:creationId xmlns:a16="http://schemas.microsoft.com/office/drawing/2014/main" id="{00FA71C3-6E76-4D3E-C0B7-8730D76727B1}"/>
              </a:ext>
            </a:extLst>
          </p:cNvPr>
          <p:cNvSpPr txBox="1"/>
          <p:nvPr/>
        </p:nvSpPr>
        <p:spPr>
          <a:xfrm>
            <a:off x="8827522" y="2901263"/>
            <a:ext cx="3364478" cy="1231106"/>
          </a:xfrm>
          <a:prstGeom prst="rect">
            <a:avLst/>
          </a:prstGeom>
          <a:noFill/>
        </p:spPr>
        <p:txBody>
          <a:bodyPr wrap="square" rtlCol="0">
            <a:spAutoFit/>
          </a:bodyPr>
          <a:lstStyle/>
          <a:p>
            <a:r>
              <a:rPr lang="en-IN" dirty="0">
                <a:solidFill>
                  <a:srgbClr val="C00000"/>
                </a:solidFill>
                <a:latin typeface="Arial Black" panose="020B0A04020102020204" pitchFamily="34" charset="0"/>
              </a:rPr>
              <a:t>Task provide </a:t>
            </a:r>
          </a:p>
          <a:p>
            <a:r>
              <a:rPr lang="en-IN" sz="1400" dirty="0">
                <a:solidFill>
                  <a:schemeClr val="bg1"/>
                </a:solidFill>
              </a:rPr>
              <a:t>This app will allow the admin to provide</a:t>
            </a:r>
          </a:p>
          <a:p>
            <a:r>
              <a:rPr lang="en-IN" sz="1400" dirty="0">
                <a:solidFill>
                  <a:schemeClr val="bg1"/>
                </a:solidFill>
              </a:rPr>
              <a:t> the task to employee ,and the employee will able to check and perform those task immediately.</a:t>
            </a:r>
          </a:p>
        </p:txBody>
      </p:sp>
      <p:pic>
        <p:nvPicPr>
          <p:cNvPr id="20" name="Picture 19">
            <a:extLst>
              <a:ext uri="{FF2B5EF4-FFF2-40B4-BE49-F238E27FC236}">
                <a16:creationId xmlns:a16="http://schemas.microsoft.com/office/drawing/2014/main" id="{6CBC1387-C3C2-53B1-D7C5-C27DB4A1530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216096" y="3082226"/>
            <a:ext cx="429537" cy="523220"/>
          </a:xfrm>
          <a:prstGeom prst="rect">
            <a:avLst/>
          </a:prstGeom>
        </p:spPr>
      </p:pic>
    </p:spTree>
    <p:extLst>
      <p:ext uri="{BB962C8B-B14F-4D97-AF65-F5344CB8AC3E}">
        <p14:creationId xmlns:p14="http://schemas.microsoft.com/office/powerpoint/2010/main" val="319562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3176404-F6F0-3FDE-BA19-17D9201707CC}"/>
              </a:ext>
            </a:extLst>
          </p:cNvPr>
          <p:cNvSpPr txBox="1"/>
          <p:nvPr/>
        </p:nvSpPr>
        <p:spPr>
          <a:xfrm>
            <a:off x="3908612" y="251012"/>
            <a:ext cx="4634753" cy="646331"/>
          </a:xfrm>
          <a:prstGeom prst="rect">
            <a:avLst/>
          </a:prstGeom>
          <a:noFill/>
        </p:spPr>
        <p:txBody>
          <a:bodyPr wrap="square" rtlCol="0">
            <a:spAutoFit/>
          </a:bodyPr>
          <a:lstStyle/>
          <a:p>
            <a:r>
              <a:rPr lang="en-IN" sz="3600" dirty="0">
                <a:solidFill>
                  <a:schemeClr val="bg1"/>
                </a:solidFill>
                <a:latin typeface="Algerian" panose="04020705040A02060702" pitchFamily="82" charset="0"/>
              </a:rPr>
              <a:t>APP ARCHITECTURE </a:t>
            </a:r>
          </a:p>
        </p:txBody>
      </p:sp>
      <p:pic>
        <p:nvPicPr>
          <p:cNvPr id="5" name="Picture 4">
            <a:extLst>
              <a:ext uri="{FF2B5EF4-FFF2-40B4-BE49-F238E27FC236}">
                <a16:creationId xmlns:a16="http://schemas.microsoft.com/office/drawing/2014/main" id="{8788D9DF-961A-7308-1184-7DB4C946F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212" y="1148355"/>
            <a:ext cx="3361764" cy="5243480"/>
          </a:xfrm>
          <a:prstGeom prst="rect">
            <a:avLst/>
          </a:prstGeom>
        </p:spPr>
      </p:pic>
    </p:spTree>
    <p:extLst>
      <p:ext uri="{BB962C8B-B14F-4D97-AF65-F5344CB8AC3E}">
        <p14:creationId xmlns:p14="http://schemas.microsoft.com/office/powerpoint/2010/main" val="6249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FA287-D1FE-8255-E87A-BCC2E41D1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8B80671D-AC5C-EC24-1423-E9F07C447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15" y="1741577"/>
            <a:ext cx="3882499" cy="28812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968389B0-201A-15DE-650A-3D6E554C7A3E}"/>
              </a:ext>
            </a:extLst>
          </p:cNvPr>
          <p:cNvSpPr txBox="1"/>
          <p:nvPr/>
        </p:nvSpPr>
        <p:spPr>
          <a:xfrm>
            <a:off x="6692507" y="2232211"/>
            <a:ext cx="4620952" cy="2554545"/>
          </a:xfrm>
          <a:prstGeom prst="rect">
            <a:avLst/>
          </a:prstGeom>
          <a:noFill/>
        </p:spPr>
        <p:txBody>
          <a:bodyPr wrap="square" rtlCol="0">
            <a:spAutoFit/>
          </a:bodyPr>
          <a:lstStyle/>
          <a:p>
            <a:r>
              <a:rPr lang="en-US" sz="8000" dirty="0">
                <a:ln w="0"/>
                <a:solidFill>
                  <a:schemeClr val="bg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t>App </a:t>
            </a:r>
            <a:br>
              <a:rPr lang="en-US" sz="8000" dirty="0">
                <a:ln w="0"/>
                <a:solidFill>
                  <a:schemeClr val="bg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br>
            <a:r>
              <a:rPr lang="en-US" sz="8000" dirty="0">
                <a:ln w="0"/>
                <a:solidFill>
                  <a:schemeClr val="bg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t>Interface. </a:t>
            </a:r>
            <a:endParaRPr lang="en-IN" sz="8000" dirty="0">
              <a:solidFill>
                <a:schemeClr val="bg1"/>
              </a:solidFill>
            </a:endParaRPr>
          </a:p>
        </p:txBody>
      </p:sp>
    </p:spTree>
    <p:extLst>
      <p:ext uri="{BB962C8B-B14F-4D97-AF65-F5344CB8AC3E}">
        <p14:creationId xmlns:p14="http://schemas.microsoft.com/office/powerpoint/2010/main" val="2615982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FA287-D1FE-8255-E87A-BCC2E41D1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B7F98328-0B49-309B-ADD7-473919B3893E}"/>
              </a:ext>
            </a:extLst>
          </p:cNvPr>
          <p:cNvSpPr txBox="1"/>
          <p:nvPr/>
        </p:nvSpPr>
        <p:spPr>
          <a:xfrm>
            <a:off x="3332628" y="125506"/>
            <a:ext cx="5201772" cy="769441"/>
          </a:xfrm>
          <a:prstGeom prst="rect">
            <a:avLst/>
          </a:prstGeom>
          <a:noFill/>
        </p:spPr>
        <p:txBody>
          <a:bodyPr wrap="square" rtlCol="0">
            <a:spAutoFit/>
          </a:bodyPr>
          <a:lstStyle/>
          <a:p>
            <a:r>
              <a:rPr lang="en-US" sz="4400" dirty="0">
                <a:solidFill>
                  <a:schemeClr val="bg1"/>
                </a:solidFill>
                <a:latin typeface="Algerian" panose="04020705040A02060702" pitchFamily="82" charset="0"/>
                <a:cs typeface="Times New Roman" panose="02020603050405020304" pitchFamily="18" charset="0"/>
              </a:rPr>
              <a:t>Authentication</a:t>
            </a:r>
            <a:endParaRPr lang="en-IN" sz="4400" dirty="0">
              <a:solidFill>
                <a:schemeClr val="bg1"/>
              </a:solidFill>
              <a:latin typeface="Algerian" panose="04020705040A02060702" pitchFamily="82" charset="0"/>
            </a:endParaRPr>
          </a:p>
        </p:txBody>
      </p:sp>
      <p:cxnSp>
        <p:nvCxnSpPr>
          <p:cNvPr id="7" name="Straight Connector 6">
            <a:extLst>
              <a:ext uri="{FF2B5EF4-FFF2-40B4-BE49-F238E27FC236}">
                <a16:creationId xmlns:a16="http://schemas.microsoft.com/office/drawing/2014/main" id="{953081DF-AA3A-D9F9-46EA-17FC3C79BD43}"/>
              </a:ext>
            </a:extLst>
          </p:cNvPr>
          <p:cNvCxnSpPr/>
          <p:nvPr/>
        </p:nvCxnSpPr>
        <p:spPr>
          <a:xfrm>
            <a:off x="5933514" y="1048870"/>
            <a:ext cx="0" cy="5436000"/>
          </a:xfrm>
          <a:prstGeom prst="line">
            <a:avLst/>
          </a:prstGeom>
          <a:ln>
            <a:solidFill>
              <a:schemeClr val="bg1"/>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87E806-B9A9-1046-6DF8-047D8E8B38D7}"/>
              </a:ext>
            </a:extLst>
          </p:cNvPr>
          <p:cNvSpPr txBox="1"/>
          <p:nvPr/>
        </p:nvSpPr>
        <p:spPr>
          <a:xfrm>
            <a:off x="2137041" y="898662"/>
            <a:ext cx="3218328" cy="738664"/>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Login Screen</a:t>
            </a:r>
            <a:endParaRPr lang="en-IN" sz="2400" dirty="0">
              <a:solidFill>
                <a:schemeClr val="bg1"/>
              </a:solidFill>
              <a:latin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623C370C-F1DC-3C21-8167-922974AF5296}"/>
              </a:ext>
            </a:extLst>
          </p:cNvPr>
          <p:cNvPicPr>
            <a:picLocks noChangeAspect="1"/>
          </p:cNvPicPr>
          <p:nvPr/>
        </p:nvPicPr>
        <p:blipFill>
          <a:blip r:embed="rId3"/>
          <a:stretch>
            <a:fillRect/>
          </a:stretch>
        </p:blipFill>
        <p:spPr>
          <a:xfrm>
            <a:off x="1964719" y="1651853"/>
            <a:ext cx="2735817" cy="508064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086456C-0F68-5782-779F-16D1904B0AB5}"/>
              </a:ext>
            </a:extLst>
          </p:cNvPr>
          <p:cNvSpPr txBox="1"/>
          <p:nvPr/>
        </p:nvSpPr>
        <p:spPr>
          <a:xfrm>
            <a:off x="7048978" y="902388"/>
            <a:ext cx="3137647" cy="461665"/>
          </a:xfrm>
          <a:prstGeom prst="rect">
            <a:avLst/>
          </a:prstGeom>
          <a:noFill/>
        </p:spPr>
        <p:txBody>
          <a:bodyPr wrap="square" rtlCol="0">
            <a:spAutoFit/>
          </a:bodyPr>
          <a:lstStyle/>
          <a:p>
            <a:r>
              <a:rPr lang="en-IN" sz="2400" dirty="0">
                <a:solidFill>
                  <a:schemeClr val="bg1"/>
                </a:solidFill>
              </a:rPr>
              <a:t>Registration Screen</a:t>
            </a:r>
          </a:p>
        </p:txBody>
      </p:sp>
      <p:pic>
        <p:nvPicPr>
          <p:cNvPr id="11" name="Picture 10">
            <a:extLst>
              <a:ext uri="{FF2B5EF4-FFF2-40B4-BE49-F238E27FC236}">
                <a16:creationId xmlns:a16="http://schemas.microsoft.com/office/drawing/2014/main" id="{3ED6D18F-EFA5-86DC-D560-2337A12E9D48}"/>
              </a:ext>
            </a:extLst>
          </p:cNvPr>
          <p:cNvPicPr>
            <a:picLocks noChangeAspect="1"/>
          </p:cNvPicPr>
          <p:nvPr/>
        </p:nvPicPr>
        <p:blipFill>
          <a:blip r:embed="rId4"/>
          <a:stretch>
            <a:fillRect/>
          </a:stretch>
        </p:blipFill>
        <p:spPr>
          <a:xfrm>
            <a:off x="7048978" y="1664388"/>
            <a:ext cx="2712955" cy="4976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064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4FA287-D1FE-8255-E87A-BCC2E41D1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2" name="Picture 1">
            <a:extLst>
              <a:ext uri="{FF2B5EF4-FFF2-40B4-BE49-F238E27FC236}">
                <a16:creationId xmlns:a16="http://schemas.microsoft.com/office/drawing/2014/main" id="{6FDFCA1B-845C-D57E-4AF0-8AF4774769B1}"/>
              </a:ext>
            </a:extLst>
          </p:cNvPr>
          <p:cNvPicPr>
            <a:picLocks noChangeAspect="1"/>
          </p:cNvPicPr>
          <p:nvPr/>
        </p:nvPicPr>
        <p:blipFill rotWithShape="1">
          <a:blip r:embed="rId3"/>
          <a:srcRect l="1592"/>
          <a:stretch/>
        </p:blipFill>
        <p:spPr>
          <a:xfrm>
            <a:off x="508055" y="1753287"/>
            <a:ext cx="2804403" cy="47857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918A383-D966-CF50-1A1B-DD4E5E94124F}"/>
              </a:ext>
            </a:extLst>
          </p:cNvPr>
          <p:cNvPicPr>
            <a:picLocks noChangeAspect="1"/>
          </p:cNvPicPr>
          <p:nvPr/>
        </p:nvPicPr>
        <p:blipFill>
          <a:blip r:embed="rId4"/>
          <a:stretch>
            <a:fillRect/>
          </a:stretch>
        </p:blipFill>
        <p:spPr>
          <a:xfrm>
            <a:off x="4281421" y="1201271"/>
            <a:ext cx="2804403" cy="478577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B80C2D74-1344-CFD4-0ACC-F1A27F90FAFB}"/>
              </a:ext>
            </a:extLst>
          </p:cNvPr>
          <p:cNvPicPr>
            <a:picLocks noChangeAspect="1"/>
          </p:cNvPicPr>
          <p:nvPr/>
        </p:nvPicPr>
        <p:blipFill>
          <a:blip r:embed="rId5"/>
          <a:stretch>
            <a:fillRect/>
          </a:stretch>
        </p:blipFill>
        <p:spPr>
          <a:xfrm>
            <a:off x="8771967" y="1691425"/>
            <a:ext cx="2804402" cy="4785775"/>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71C8C9B-2489-2EFC-24BF-39389280997D}"/>
              </a:ext>
            </a:extLst>
          </p:cNvPr>
          <p:cNvSpPr txBox="1"/>
          <p:nvPr/>
        </p:nvSpPr>
        <p:spPr>
          <a:xfrm>
            <a:off x="636494" y="1201271"/>
            <a:ext cx="2734235" cy="369332"/>
          </a:xfrm>
          <a:prstGeom prst="rect">
            <a:avLst/>
          </a:prstGeom>
          <a:noFill/>
        </p:spPr>
        <p:txBody>
          <a:bodyPr wrap="square" rtlCol="0">
            <a:spAutoFit/>
          </a:bodyPr>
          <a:lstStyle/>
          <a:p>
            <a:r>
              <a:rPr lang="en-IN" dirty="0">
                <a:solidFill>
                  <a:schemeClr val="bg1"/>
                </a:solidFill>
                <a:latin typeface="Arial Black" panose="020B0A04020102020204" pitchFamily="34" charset="0"/>
              </a:rPr>
              <a:t>Admin dashboard</a:t>
            </a:r>
          </a:p>
        </p:txBody>
      </p:sp>
      <p:sp>
        <p:nvSpPr>
          <p:cNvPr id="7" name="TextBox 6">
            <a:extLst>
              <a:ext uri="{FF2B5EF4-FFF2-40B4-BE49-F238E27FC236}">
                <a16:creationId xmlns:a16="http://schemas.microsoft.com/office/drawing/2014/main" id="{F145F703-3BAF-432B-D895-81535B88BB4B}"/>
              </a:ext>
            </a:extLst>
          </p:cNvPr>
          <p:cNvSpPr txBox="1"/>
          <p:nvPr/>
        </p:nvSpPr>
        <p:spPr>
          <a:xfrm>
            <a:off x="4419600" y="537481"/>
            <a:ext cx="2187388" cy="369332"/>
          </a:xfrm>
          <a:prstGeom prst="rect">
            <a:avLst/>
          </a:prstGeom>
          <a:noFill/>
        </p:spPr>
        <p:txBody>
          <a:bodyPr wrap="square" rtlCol="0">
            <a:spAutoFit/>
          </a:bodyPr>
          <a:lstStyle/>
          <a:p>
            <a:r>
              <a:rPr lang="en-IN" dirty="0">
                <a:solidFill>
                  <a:schemeClr val="bg1"/>
                </a:solidFill>
                <a:latin typeface="Arial Black" panose="020B0A04020102020204" pitchFamily="34" charset="0"/>
              </a:rPr>
              <a:t>User dashboard</a:t>
            </a:r>
          </a:p>
        </p:txBody>
      </p:sp>
      <p:sp>
        <p:nvSpPr>
          <p:cNvPr id="8" name="TextBox 7">
            <a:extLst>
              <a:ext uri="{FF2B5EF4-FFF2-40B4-BE49-F238E27FC236}">
                <a16:creationId xmlns:a16="http://schemas.microsoft.com/office/drawing/2014/main" id="{A6A2F9D1-5E56-99E1-91F5-DA2ECDB068C3}"/>
              </a:ext>
            </a:extLst>
          </p:cNvPr>
          <p:cNvSpPr txBox="1"/>
          <p:nvPr/>
        </p:nvSpPr>
        <p:spPr>
          <a:xfrm>
            <a:off x="8751104" y="1016605"/>
            <a:ext cx="2804402" cy="369332"/>
          </a:xfrm>
          <a:prstGeom prst="rect">
            <a:avLst/>
          </a:prstGeom>
          <a:noFill/>
        </p:spPr>
        <p:txBody>
          <a:bodyPr wrap="square" rtlCol="0">
            <a:spAutoFit/>
          </a:bodyPr>
          <a:lstStyle/>
          <a:p>
            <a:r>
              <a:rPr lang="en-IN" dirty="0">
                <a:solidFill>
                  <a:schemeClr val="bg1"/>
                </a:solidFill>
                <a:latin typeface="Arial Black" panose="020B0A04020102020204" pitchFamily="34" charset="0"/>
              </a:rPr>
              <a:t>Employee dashboard</a:t>
            </a:r>
          </a:p>
        </p:txBody>
      </p:sp>
    </p:spTree>
    <p:extLst>
      <p:ext uri="{BB962C8B-B14F-4D97-AF65-F5344CB8AC3E}">
        <p14:creationId xmlns:p14="http://schemas.microsoft.com/office/powerpoint/2010/main" val="395320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3731381-88EE-80F6-408C-55558C855975}"/>
              </a:ext>
            </a:extLst>
          </p:cNvPr>
          <p:cNvSpPr txBox="1"/>
          <p:nvPr/>
        </p:nvSpPr>
        <p:spPr>
          <a:xfrm>
            <a:off x="1568823" y="192306"/>
            <a:ext cx="9520517" cy="646331"/>
          </a:xfrm>
          <a:prstGeom prst="rect">
            <a:avLst/>
          </a:prstGeom>
          <a:noFill/>
        </p:spPr>
        <p:txBody>
          <a:bodyPr wrap="square">
            <a:spAutoFit/>
          </a:bodyPr>
          <a:lstStyle/>
          <a:p>
            <a:pPr algn="ctr"/>
            <a:r>
              <a:rPr lang="en-US" sz="3600" b="1" dirty="0">
                <a:solidFill>
                  <a:schemeClr val="bg1"/>
                </a:solidFill>
                <a:latin typeface="Algerian" panose="04020705040A02060702" pitchFamily="82" charset="0"/>
                <a:cs typeface="Times New Roman" panose="02020603050405020304" pitchFamily="18" charset="0"/>
              </a:rPr>
              <a:t>LOCATION TRACKING</a:t>
            </a:r>
            <a:endParaRPr lang="en-IN" sz="3600" b="1" dirty="0">
              <a:solidFill>
                <a:schemeClr val="bg1"/>
              </a:solidFill>
              <a:latin typeface="Algerian" panose="04020705040A02060702" pitchFamily="82" charset="0"/>
              <a:cs typeface="Times New Roman" panose="02020603050405020304" pitchFamily="18" charset="0"/>
            </a:endParaRPr>
          </a:p>
        </p:txBody>
      </p:sp>
      <p:pic>
        <p:nvPicPr>
          <p:cNvPr id="6" name="Picture 5">
            <a:extLst>
              <a:ext uri="{FF2B5EF4-FFF2-40B4-BE49-F238E27FC236}">
                <a16:creationId xmlns:a16="http://schemas.microsoft.com/office/drawing/2014/main" id="{06C2C007-ACAA-0D5A-15EA-1CDB238DA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06" y="1832438"/>
            <a:ext cx="3068955" cy="4833256"/>
          </a:xfrm>
          <a:prstGeom prst="rect">
            <a:avLst/>
          </a:prstGeom>
        </p:spPr>
      </p:pic>
      <p:pic>
        <p:nvPicPr>
          <p:cNvPr id="7" name="Picture 6">
            <a:extLst>
              <a:ext uri="{FF2B5EF4-FFF2-40B4-BE49-F238E27FC236}">
                <a16:creationId xmlns:a16="http://schemas.microsoft.com/office/drawing/2014/main" id="{042E93E1-F839-692C-0960-C944FAF61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384" y="1763820"/>
            <a:ext cx="3068955" cy="4833256"/>
          </a:xfrm>
          <a:prstGeom prst="rect">
            <a:avLst/>
          </a:prstGeom>
        </p:spPr>
      </p:pic>
      <p:cxnSp>
        <p:nvCxnSpPr>
          <p:cNvPr id="9" name="Straight Connector 8">
            <a:extLst>
              <a:ext uri="{FF2B5EF4-FFF2-40B4-BE49-F238E27FC236}">
                <a16:creationId xmlns:a16="http://schemas.microsoft.com/office/drawing/2014/main" id="{2AFF94AC-3C3D-0481-024B-C192F3B57876}"/>
              </a:ext>
            </a:extLst>
          </p:cNvPr>
          <p:cNvCxnSpPr>
            <a:cxnSpLocks/>
          </p:cNvCxnSpPr>
          <p:nvPr/>
        </p:nvCxnSpPr>
        <p:spPr>
          <a:xfrm>
            <a:off x="6096000" y="1502896"/>
            <a:ext cx="0" cy="5162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950DF87-C5E1-823C-9940-A2B2D6F9ACE3}"/>
              </a:ext>
            </a:extLst>
          </p:cNvPr>
          <p:cNvSpPr txBox="1"/>
          <p:nvPr/>
        </p:nvSpPr>
        <p:spPr>
          <a:xfrm>
            <a:off x="-295835" y="1133564"/>
            <a:ext cx="6096000" cy="369332"/>
          </a:xfrm>
          <a:prstGeom prst="rect">
            <a:avLst/>
          </a:prstGeom>
          <a:noFill/>
        </p:spPr>
        <p:txBody>
          <a:bodyPr wrap="square">
            <a:spAutoFit/>
          </a:bodyPr>
          <a:lstStyle/>
          <a:p>
            <a:pPr algn="ctr"/>
            <a:r>
              <a:rPr lang="en-US" sz="1800" b="1">
                <a:solidFill>
                  <a:schemeClr val="bg1"/>
                </a:solidFill>
                <a:latin typeface="Times New Roman" panose="02020603050405020304" pitchFamily="18" charset="0"/>
                <a:cs typeface="Times New Roman" panose="02020603050405020304" pitchFamily="18" charset="0"/>
              </a:rPr>
              <a:t>Own Location</a:t>
            </a:r>
            <a:endParaRPr lang="en-IN" sz="18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C30B46E-B450-BB6E-0540-CCF412B2A1A8}"/>
              </a:ext>
            </a:extLst>
          </p:cNvPr>
          <p:cNvSpPr txBox="1"/>
          <p:nvPr/>
        </p:nvSpPr>
        <p:spPr>
          <a:xfrm>
            <a:off x="7979639" y="1133564"/>
            <a:ext cx="6279776" cy="369332"/>
          </a:xfrm>
          <a:prstGeom prst="rect">
            <a:avLst/>
          </a:prstGeom>
          <a:noFill/>
        </p:spPr>
        <p:txBody>
          <a:bodyPr wrap="square">
            <a:spAutoFit/>
          </a:bodyPr>
          <a:lstStyle/>
          <a:p>
            <a:r>
              <a:rPr lang="en-US" sz="1800" b="1" dirty="0">
                <a:solidFill>
                  <a:schemeClr val="bg1"/>
                </a:solidFill>
                <a:latin typeface="Times New Roman" panose="02020603050405020304" pitchFamily="18" charset="0"/>
                <a:cs typeface="Times New Roman" panose="02020603050405020304" pitchFamily="18" charset="0"/>
              </a:rPr>
              <a:t>All Employee Location</a:t>
            </a:r>
            <a:endParaRPr lang="en-IN" sz="1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709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B54AF-FB57-416D-B586-5E67EE10F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5EBC365-85AA-E9F2-F40D-1D93E1B65F21}"/>
              </a:ext>
            </a:extLst>
          </p:cNvPr>
          <p:cNvSpPr txBox="1"/>
          <p:nvPr/>
        </p:nvSpPr>
        <p:spPr>
          <a:xfrm>
            <a:off x="2897117" y="177209"/>
            <a:ext cx="6096000" cy="1077218"/>
          </a:xfrm>
          <a:prstGeom prst="rect">
            <a:avLst/>
          </a:prstGeom>
          <a:noFill/>
        </p:spPr>
        <p:txBody>
          <a:bodyPr wrap="square">
            <a:spAutoFit/>
          </a:bodyPr>
          <a:lstStyle/>
          <a:p>
            <a:pPr algn="ctr"/>
            <a:r>
              <a:rPr lang="en-US" sz="3200" b="1" dirty="0">
                <a:solidFill>
                  <a:schemeClr val="bg1"/>
                </a:solidFill>
                <a:latin typeface="Algerian" panose="04020705040A02060702" pitchFamily="82" charset="0"/>
                <a:cs typeface="Times New Roman" panose="02020603050405020304" pitchFamily="18" charset="0"/>
              </a:rPr>
              <a:t>TASK </a:t>
            </a:r>
          </a:p>
          <a:p>
            <a:pPr algn="ctr"/>
            <a:r>
              <a:rPr lang="en-US" sz="3200" b="1" dirty="0">
                <a:solidFill>
                  <a:schemeClr val="bg1"/>
                </a:solidFill>
                <a:latin typeface="Algerian" panose="04020705040A02060702" pitchFamily="82" charset="0"/>
                <a:cs typeface="Times New Roman" panose="02020603050405020304" pitchFamily="18" charset="0"/>
              </a:rPr>
              <a:t>ASSIGNMENT</a:t>
            </a:r>
            <a:endParaRPr lang="en-IN" sz="3200" b="1" dirty="0">
              <a:solidFill>
                <a:schemeClr val="bg1"/>
              </a:solidFill>
              <a:latin typeface="Algerian" panose="04020705040A02060702" pitchFamily="82"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A31BE35-0395-1A2C-2053-0FDB141E1623}"/>
              </a:ext>
            </a:extLst>
          </p:cNvPr>
          <p:cNvCxnSpPr/>
          <p:nvPr/>
        </p:nvCxnSpPr>
        <p:spPr>
          <a:xfrm>
            <a:off x="6096000" y="1422400"/>
            <a:ext cx="0" cy="4729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B516E0F-51A4-DB1D-8C8D-21F3583D0853}"/>
              </a:ext>
            </a:extLst>
          </p:cNvPr>
          <p:cNvPicPr>
            <a:picLocks noChangeAspect="1"/>
          </p:cNvPicPr>
          <p:nvPr/>
        </p:nvPicPr>
        <p:blipFill>
          <a:blip r:embed="rId3"/>
          <a:stretch>
            <a:fillRect/>
          </a:stretch>
        </p:blipFill>
        <p:spPr>
          <a:xfrm>
            <a:off x="1690263" y="1419178"/>
            <a:ext cx="2715481" cy="465196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7DE96E2-0A64-21E5-F7D6-36169B1CE2BE}"/>
              </a:ext>
            </a:extLst>
          </p:cNvPr>
          <p:cNvPicPr>
            <a:picLocks noChangeAspect="1"/>
          </p:cNvPicPr>
          <p:nvPr/>
        </p:nvPicPr>
        <p:blipFill>
          <a:blip r:embed="rId4"/>
          <a:stretch>
            <a:fillRect/>
          </a:stretch>
        </p:blipFill>
        <p:spPr>
          <a:xfrm>
            <a:off x="7635377" y="1419178"/>
            <a:ext cx="2715481" cy="4729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2910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656</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Black</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 Gupta</dc:creator>
  <cp:lastModifiedBy>Kurai Z</cp:lastModifiedBy>
  <cp:revision>6</cp:revision>
  <dcterms:created xsi:type="dcterms:W3CDTF">2023-04-29T14:21:31Z</dcterms:created>
  <dcterms:modified xsi:type="dcterms:W3CDTF">2023-05-14T21:28:51Z</dcterms:modified>
</cp:coreProperties>
</file>